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7" r:id="rId3"/>
    <p:sldId id="266" r:id="rId4"/>
    <p:sldId id="257" r:id="rId5"/>
    <p:sldId id="258" r:id="rId6"/>
    <p:sldId id="259" r:id="rId7"/>
    <p:sldId id="260" r:id="rId8"/>
    <p:sldId id="261" r:id="rId9"/>
    <p:sldId id="262" r:id="rId10"/>
    <p:sldId id="263" r:id="rId11"/>
    <p:sldId id="264" r:id="rId12"/>
    <p:sldId id="265" r:id="rId13"/>
  </p:sldIdLst>
  <p:sldSz cx="18288000" cy="10287000"/>
  <p:notesSz cx="6858000" cy="9144000"/>
  <p:embeddedFontLst>
    <p:embeddedFont>
      <p:font typeface="Agrandir" panose="020B0600070205080204" charset="0"/>
      <p:regular r:id="rId15"/>
    </p:embeddedFont>
    <p:embeddedFont>
      <p:font typeface="Agrandir Bold" panose="020B0600070205080204" charset="0"/>
      <p:regular r:id="rId16"/>
    </p:embeddedFont>
    <p:embeddedFont>
      <p:font typeface="Londrina Solid" panose="020B0600070205080204" charset="0"/>
      <p:regular r:id="rId17"/>
    </p:embeddedFont>
    <p:embeddedFont>
      <p:font typeface="Londrina Solid Heavy" panose="020B060007020508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74" autoAdjust="0"/>
  </p:normalViewPr>
  <p:slideViewPr>
    <p:cSldViewPr>
      <p:cViewPr varScale="1">
        <p:scale>
          <a:sx n="42" d="100"/>
          <a:sy n="42" d="100"/>
        </p:scale>
        <p:origin x="108"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7327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こうけつあつのかんりにおいて、せいかつしゅうかんのかいぜんはおおくのばあい、さいしょのすてっぷとなります。ぐたいてきには、いかのことがあげられます。</a:t>
            </a:r>
          </a:p>
          <a:p>
            <a:r>
              <a:rPr lang="ja-JP" altLang="en-US" dirty="0"/>
              <a:t>しおぶんせっしゅりょうをへらし、ばらんすのとれたしんぞうによいしょくじをとる</a:t>
            </a:r>
          </a:p>
          <a:p>
            <a:r>
              <a:rPr lang="ja-JP" altLang="en-US" dirty="0"/>
              <a:t>ていきてきなうんどう（ほぼまいにち</a:t>
            </a:r>
            <a:r>
              <a:rPr lang="en-US" altLang="ja-JP" dirty="0"/>
              <a:t>30</a:t>
            </a:r>
            <a:r>
              <a:rPr lang="ja-JP" altLang="en-US" dirty="0"/>
              <a:t>ぷんいじょう）</a:t>
            </a:r>
          </a:p>
          <a:p>
            <a:r>
              <a:rPr lang="ja-JP" altLang="en-US" dirty="0"/>
              <a:t>けんこうてきなたいじゅうをいじする</a:t>
            </a:r>
          </a:p>
          <a:p>
            <a:r>
              <a:rPr lang="ja-JP" altLang="en-US" dirty="0"/>
              <a:t>あるこーるせっしゅをひかえ、たばこをさける</a:t>
            </a:r>
          </a:p>
          <a:p>
            <a:r>
              <a:rPr lang="ja-JP" altLang="en-US" dirty="0"/>
              <a:t>りらくぜーしょんほうやせらぴーですとれすをかんりする</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くすりはまいにちわすれずにのむこと</a:t>
            </a:r>
            <a:r>
              <a:rPr dirty="0"/>
              <a:t>。</a:t>
            </a:r>
          </a:p>
          <a:p>
            <a:r>
              <a:rPr dirty="0" err="1"/>
              <a:t>けつあつもていきてきにチェックしましょう</a:t>
            </a:r>
            <a:r>
              <a:rPr dirty="0"/>
              <a: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A167A-18DB-E619-C250-3BAA56B33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D35CD-0BDC-1D46-1FA2-F75D5C6AA0D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71F5BFE-40B5-A1E4-4114-6F23CF2CB609}"/>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B602B937-30C4-E446-1856-F10A52C93BF5}"/>
              </a:ext>
            </a:extLst>
          </p:cNvPr>
          <p:cNvSpPr>
            <a:spLocks noGrp="1"/>
          </p:cNvSpPr>
          <p:nvPr>
            <p:ph type="sldNum" sz="quarter" idx="5"/>
          </p:nvPr>
        </p:nvSpPr>
        <p:spPr/>
      </p:sp>
    </p:spTree>
    <p:extLst>
      <p:ext uri="{BB962C8B-B14F-4D97-AF65-F5344CB8AC3E}">
        <p14:creationId xmlns:p14="http://schemas.microsoft.com/office/powerpoint/2010/main" val="407977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いっぱんてきにこうけつあつしょうともよばれ、どうみゃくへきにたいするけつえきのあつりょくがつねにたかすぎるじょうたいです。じかんがたつと、このあつりょくのじょうしょうはしんぞうびょう、のうそっちゅう、じんぞうしょうがいなどのしんこくなけんこうじょうのごうへいしょうにつながるかのうせいがあります。けつあつはミリメートルすいぎんちゅう（</a:t>
            </a:r>
            <a:r>
              <a:rPr lang="en-US" altLang="ja-JP" dirty="0"/>
              <a:t>mmHg</a:t>
            </a:r>
            <a:r>
              <a:rPr lang="ja-JP" altLang="en-US" dirty="0"/>
              <a:t>）でそくていされ、しゅうしゅくきけつあつ（うえのすうじ）とこうちょうきけつあつ（したのすうじ）のふたつのすうじできろくされます。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けつあつのはんい</a:t>
            </a:r>
            <a:r>
              <a:rPr dirty="0"/>
              <a:t>：</a:t>
            </a:r>
          </a:p>
          <a:p>
            <a:r>
              <a:rPr dirty="0"/>
              <a:t>- ふつう：120/80 mmHg </a:t>
            </a:r>
            <a:r>
              <a:rPr dirty="0" err="1"/>
              <a:t>よりひくい</a:t>
            </a:r>
            <a:endParaRPr dirty="0"/>
          </a:p>
          <a:p>
            <a:r>
              <a:rPr dirty="0"/>
              <a:t>- </a:t>
            </a:r>
            <a:r>
              <a:rPr dirty="0" err="1"/>
              <a:t>こうけつあつ</a:t>
            </a:r>
            <a:r>
              <a:rPr dirty="0"/>
              <a:t> </a:t>
            </a:r>
            <a:r>
              <a:rPr dirty="0" err="1"/>
              <a:t>いちど（ステージ</a:t>
            </a:r>
            <a:r>
              <a:rPr dirty="0"/>
              <a:t> 1）：130–139 / 80–89 mmHg</a:t>
            </a:r>
          </a:p>
          <a:p>
            <a:r>
              <a:rPr dirty="0"/>
              <a:t>- </a:t>
            </a:r>
            <a:r>
              <a:rPr dirty="0" err="1"/>
              <a:t>こうけつあつ</a:t>
            </a:r>
            <a:r>
              <a:rPr dirty="0"/>
              <a:t> </a:t>
            </a:r>
            <a:r>
              <a:rPr dirty="0" err="1"/>
              <a:t>にど（ステージ</a:t>
            </a:r>
            <a:r>
              <a:rPr dirty="0"/>
              <a:t> 2）：140 </a:t>
            </a:r>
            <a:r>
              <a:rPr dirty="0" err="1"/>
              <a:t>いじょう</a:t>
            </a:r>
            <a:r>
              <a:rPr dirty="0"/>
              <a:t> / 90 </a:t>
            </a:r>
            <a:r>
              <a:rPr dirty="0" err="1"/>
              <a:t>いじょう</a:t>
            </a:r>
            <a:endParaRPr dirty="0"/>
          </a:p>
          <a:p>
            <a:r>
              <a:rPr dirty="0"/>
              <a:t>- きゅうせいこうけつあつ：180 </a:t>
            </a:r>
            <a:r>
              <a:rPr dirty="0" err="1"/>
              <a:t>いじょう</a:t>
            </a:r>
            <a:r>
              <a:rPr dirty="0"/>
              <a:t> / 120 </a:t>
            </a:r>
            <a:r>
              <a:rPr dirty="0" err="1"/>
              <a:t>いじょう（きけん</a:t>
            </a:r>
            <a:r>
              <a:rPr dirty="0"/>
              <a:t>！）</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こうけつあつは、せいかつしゅうかんやいでんてきよういんによってひきおこされることがあります。</a:t>
            </a:r>
            <a:endParaRPr lang="en-US" altLang="ja-JP" dirty="0"/>
          </a:p>
          <a:p>
            <a:r>
              <a:rPr lang="ja-JP" altLang="en-US" dirty="0"/>
              <a:t>ぐたいてきには、つぎのようなものがあげられます。</a:t>
            </a:r>
            <a:endParaRPr lang="en-US" altLang="ja-JP" dirty="0"/>
          </a:p>
          <a:p>
            <a:r>
              <a:rPr lang="ja-JP" altLang="en-US" dirty="0"/>
              <a:t>ふけんこうなしょくじ（えんぶんやほうわしぼうさんのかじょうせっしゅ） </a:t>
            </a:r>
            <a:endParaRPr lang="en-US" altLang="ja-JP" dirty="0"/>
          </a:p>
          <a:p>
            <a:r>
              <a:rPr lang="ja-JP" altLang="en-US" dirty="0"/>
              <a:t>うんどうぶそく ひまんまたはかたいじゅう かどのいんしゅやきつえん まんせいてきなすとれす こうけつあつのかぞくれき また、じんぞうびょうやほるもんいじょうなどのびょうきがげんいんとなるばあいもあります。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じゅうだいなそんしょうがはっせいするまであきらかなしょうじょうがあらわれないことがいっぱんてきであるため、「サイレントキラー」とよばれることがおおいです。しょうじょうがあらわれたばあい、ずつう、いきぎれ、はなぢ、むねいたなどがあげられますが、これらはつねにあらわれるわけではなく、けつあつがきけんなほどたかいときにあらわれることがおおい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ちりょうしないと、おこるかのうせいがあるもの：</a:t>
            </a:r>
          </a:p>
          <a:p>
            <a:r>
              <a:t>- しんぞうのびょうき（しんふぜん など）</a:t>
            </a:r>
          </a:p>
          <a:p>
            <a:r>
              <a:t>- のうそっちゅう</a:t>
            </a:r>
          </a:p>
          <a:p>
            <a:r>
              <a:t>- じんぞうのきのうしょうがい</a:t>
            </a:r>
          </a:p>
          <a:p>
            <a:r>
              <a:t>- きおくりょくやにんちしょうのもんだい</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かふそうちでけつあつをそくていすることによってしんだんされます。しんだんをかくていするには、いっていきかんにはわたってふくすうかいのそくていがひつようです。ひとによっては、にじゅうよじかんのけつあつそくていがひつようなばあいもあります。とくにリスクのあるこじんにたいしては、ていきてきなかんしがふかけつ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せいかつしゅうかんのかいぜんだけではふそくするばあい、くすりがしょほうされます</a:t>
            </a:r>
            <a:r>
              <a:rPr dirty="0"/>
              <a:t>。</a:t>
            </a:r>
          </a:p>
          <a:p>
            <a:r>
              <a:rPr dirty="0" err="1"/>
              <a:t>よくつかわれるくすりのしゅるい</a:t>
            </a:r>
            <a:r>
              <a:rPr dirty="0"/>
              <a:t>：</a:t>
            </a:r>
          </a:p>
          <a:p>
            <a:r>
              <a:rPr dirty="0"/>
              <a:t>- </a:t>
            </a:r>
            <a:r>
              <a:rPr dirty="0" err="1"/>
              <a:t>りにょうざい（たいないのすいぶんをへらす</a:t>
            </a:r>
            <a:r>
              <a:rPr dirty="0"/>
              <a:t>）</a:t>
            </a:r>
          </a:p>
          <a:p>
            <a:r>
              <a:rPr dirty="0"/>
              <a:t>- </a:t>
            </a:r>
            <a:r>
              <a:rPr dirty="0" err="1"/>
              <a:t>かるしうむブロッカ</a:t>
            </a:r>
            <a:r>
              <a:rPr dirty="0"/>
              <a:t>ー（</a:t>
            </a:r>
            <a:r>
              <a:rPr dirty="0" err="1"/>
              <a:t>しんぞうやけっかんへのかるしうむをせいげん</a:t>
            </a:r>
            <a:r>
              <a:rPr dirty="0"/>
              <a:t>）</a:t>
            </a:r>
          </a:p>
          <a:p>
            <a:r>
              <a:rPr dirty="0"/>
              <a:t>- </a:t>
            </a:r>
            <a:r>
              <a:rPr dirty="0" err="1"/>
              <a:t>ACEいんがいざい（けつあつをさげる</a:t>
            </a:r>
            <a:r>
              <a:rPr dirty="0"/>
              <a: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63.pn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62.svg"/><Relationship Id="rId2" Type="http://schemas.openxmlformats.org/officeDocument/2006/relationships/notesSlide" Target="../notesSlides/notesSlide9.xml"/><Relationship Id="rId16"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61.png"/><Relationship Id="rId5" Type="http://schemas.openxmlformats.org/officeDocument/2006/relationships/image" Target="../media/image22.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21.svg"/><Relationship Id="rId9" Type="http://schemas.openxmlformats.org/officeDocument/2006/relationships/image" Target="../media/image59.png"/><Relationship Id="rId14" Type="http://schemas.openxmlformats.org/officeDocument/2006/relationships/image" Target="../media/image64.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6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7.png"/><Relationship Id="rId5" Type="http://schemas.openxmlformats.org/officeDocument/2006/relationships/image" Target="../media/image12.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12"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18.png"/><Relationship Id="rId12"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6.png"/><Relationship Id="rId5" Type="http://schemas.openxmlformats.org/officeDocument/2006/relationships/image" Target="../media/image12.png"/><Relationship Id="rId15" Type="http://schemas.openxmlformats.org/officeDocument/2006/relationships/image" Target="../media/image40.sv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18.png"/><Relationship Id="rId12" Type="http://schemas.openxmlformats.org/officeDocument/2006/relationships/image" Target="../media/image48.svg"/><Relationship Id="rId2" Type="http://schemas.openxmlformats.org/officeDocument/2006/relationships/notesSlide" Target="../notesSlides/notesSlide7.xml"/><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21.svg"/><Relationship Id="rId4" Type="http://schemas.openxmlformats.org/officeDocument/2006/relationships/image" Target="../media/image54.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1424506" y="4267947"/>
            <a:ext cx="15438992" cy="3009153"/>
            <a:chOff x="0" y="-38100"/>
            <a:chExt cx="4066236" cy="792535"/>
          </a:xfrm>
        </p:grpSpPr>
        <p:sp>
          <p:nvSpPr>
            <p:cNvPr id="3" name="Freeform 3"/>
            <p:cNvSpPr/>
            <p:nvPr/>
          </p:nvSpPr>
          <p:spPr>
            <a:xfrm>
              <a:off x="0" y="160554"/>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r>
                <a:rPr lang="ja-JP" altLang="en-US" sz="9600" dirty="0">
                  <a:solidFill>
                    <a:schemeClr val="accent2"/>
                  </a:solidFill>
                  <a:latin typeface="Londrina Solid" panose="020B0600070205080204" charset="0"/>
                </a:rPr>
                <a:t>　　　</a:t>
              </a:r>
              <a:r>
                <a:rPr lang="ja-JP" altLang="en-US" sz="9999" dirty="0">
                  <a:solidFill>
                    <a:srgbClr val="CB2021"/>
                  </a:solidFill>
                  <a:latin typeface="Londrina Solid"/>
                </a:rPr>
                <a:t>おはようございます。</a:t>
              </a:r>
            </a:p>
          </p:txBody>
        </p:sp>
        <p:sp>
          <p:nvSpPr>
            <p:cNvPr id="4" name="TextBox 4"/>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7" name="Freeform 7"/>
          <p:cNvSpPr/>
          <p:nvPr/>
        </p:nvSpPr>
        <p:spPr>
          <a:xfrm>
            <a:off x="8737956" y="342060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Freeform 8"/>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9" name="Freeform 9"/>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0" name="Freeform 10"/>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1" name="Freeform 11"/>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Freeform 12"/>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3" name="Freeform 13"/>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4" name="Freeform 14"/>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5" name="Freeform 15"/>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7" name="Freeform 17"/>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8" name="Freeform 18"/>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9" name="Freeform 19"/>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0" name="Freeform 20"/>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1" name="Freeform 21"/>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2" name="Freeform 22"/>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5" name="TextBox 25"/>
          <p:cNvSpPr txBox="1"/>
          <p:nvPr/>
        </p:nvSpPr>
        <p:spPr>
          <a:xfrm>
            <a:off x="5114182" y="8700895"/>
            <a:ext cx="8059636" cy="1256754"/>
          </a:xfrm>
          <a:prstGeom prst="rect">
            <a:avLst/>
          </a:prstGeom>
        </p:spPr>
        <p:txBody>
          <a:bodyPr lIns="0" tIns="0" rIns="0" bIns="0" rtlCol="0" anchor="t">
            <a:spAutoFit/>
          </a:bodyPr>
          <a:lstStyle/>
          <a:p>
            <a:pPr algn="ctr">
              <a:lnSpc>
                <a:spcPts val="4900"/>
              </a:lnSpc>
            </a:pPr>
            <a:r>
              <a:rPr lang="en-US" altLang="ja-JP" sz="4400" dirty="0">
                <a:solidFill>
                  <a:srgbClr val="CB2021"/>
                </a:solidFill>
                <a:latin typeface="Londrina Solid"/>
                <a:sym typeface="Agrandir Medium"/>
              </a:rPr>
              <a:t>Thandar Soe</a:t>
            </a:r>
            <a:r>
              <a:rPr lang="ja-JP" altLang="en-US" sz="4400" dirty="0">
                <a:solidFill>
                  <a:srgbClr val="CB2021"/>
                </a:solidFill>
                <a:latin typeface="Londrina Solid"/>
                <a:sym typeface="Agrandir Medium"/>
              </a:rPr>
              <a:t>（</a:t>
            </a:r>
            <a:r>
              <a:rPr lang="ja-JP" altLang="en-US" sz="4400" dirty="0">
                <a:solidFill>
                  <a:srgbClr val="CB2021"/>
                </a:solidFill>
                <a:latin typeface="Londrina Solid"/>
              </a:rPr>
              <a:t>タンダー・ソー</a:t>
            </a:r>
            <a:r>
              <a:rPr lang="ja-JP" altLang="en-US" sz="4400" dirty="0">
                <a:solidFill>
                  <a:srgbClr val="CB2021"/>
                </a:solidFill>
                <a:latin typeface="Londrina Solid"/>
                <a:sym typeface="Agrandir Medium"/>
              </a:rPr>
              <a:t>）    </a:t>
            </a:r>
            <a:r>
              <a:rPr lang="en-US" altLang="ja-JP" sz="4400" dirty="0">
                <a:solidFill>
                  <a:srgbClr val="CB2021"/>
                </a:solidFill>
                <a:latin typeface="Londrina Solid"/>
                <a:sym typeface="Agrandir Medium"/>
              </a:rPr>
              <a:t>22225</a:t>
            </a:r>
            <a:endParaRPr lang="en-US" sz="4400" dirty="0">
              <a:solidFill>
                <a:srgbClr val="CB2021"/>
              </a:solidFill>
              <a:latin typeface="Londrina Solid"/>
              <a:sym typeface="Agrandir Medium"/>
            </a:endParaRPr>
          </a:p>
        </p:txBody>
      </p:sp>
      <p:sp>
        <p:nvSpPr>
          <p:cNvPr id="26" name="Freeform 26"/>
          <p:cNvSpPr/>
          <p:nvPr/>
        </p:nvSpPr>
        <p:spPr>
          <a:xfrm>
            <a:off x="13173818"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7" name="Freeform 27"/>
          <p:cNvSpPr/>
          <p:nvPr/>
        </p:nvSpPr>
        <p:spPr>
          <a:xfrm>
            <a:off x="4671056"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grpSp>
        <p:nvGrpSpPr>
          <p:cNvPr id="5" name="Group 5"/>
          <p:cNvGrpSpPr/>
          <p:nvPr/>
        </p:nvGrpSpPr>
        <p:grpSpPr>
          <a:xfrm>
            <a:off x="0" y="9255467"/>
            <a:ext cx="18288000" cy="1031533"/>
            <a:chOff x="0" y="0"/>
            <a:chExt cx="3277003" cy="184839"/>
          </a:xfrm>
        </p:grpSpPr>
        <p:sp>
          <p:nvSpPr>
            <p:cNvPr id="6" name="Freeform 6"/>
            <p:cNvSpPr/>
            <p:nvPr/>
          </p:nvSpPr>
          <p:spPr>
            <a:xfrm>
              <a:off x="0" y="0"/>
              <a:ext cx="3277003" cy="184839"/>
            </a:xfrm>
            <a:custGeom>
              <a:avLst/>
              <a:gdLst/>
              <a:ahLst/>
              <a:cxnLst/>
              <a:rect l="l" t="t" r="r" b="b"/>
              <a:pathLst>
                <a:path w="3277003" h="184839">
                  <a:moveTo>
                    <a:pt x="0" y="0"/>
                  </a:moveTo>
                  <a:lnTo>
                    <a:pt x="3277003" y="0"/>
                  </a:lnTo>
                  <a:lnTo>
                    <a:pt x="3277003" y="184839"/>
                  </a:lnTo>
                  <a:lnTo>
                    <a:pt x="0" y="184839"/>
                  </a:lnTo>
                  <a:close/>
                </a:path>
              </a:pathLst>
            </a:custGeom>
            <a:solidFill>
              <a:srgbClr val="CBA8E1"/>
            </a:solidFill>
          </p:spPr>
          <p:txBody>
            <a:bodyPr/>
            <a:lstStyle/>
            <a:p>
              <a:endParaRPr lang="ja-JP" altLang="en-US"/>
            </a:p>
          </p:txBody>
        </p:sp>
        <p:sp>
          <p:nvSpPr>
            <p:cNvPr id="7" name="TextBox 7"/>
            <p:cNvSpPr txBox="1"/>
            <p:nvPr/>
          </p:nvSpPr>
          <p:spPr>
            <a:xfrm>
              <a:off x="0" y="-28575"/>
              <a:ext cx="3277003" cy="213414"/>
            </a:xfrm>
            <a:prstGeom prst="rect">
              <a:avLst/>
            </a:prstGeom>
          </p:spPr>
          <p:txBody>
            <a:bodyPr lIns="50800" tIns="50800" rIns="50800" bIns="50800" rtlCol="0" anchor="ctr"/>
            <a:lstStyle/>
            <a:p>
              <a:pPr algn="ctr">
                <a:lnSpc>
                  <a:spcPts val="3120"/>
                </a:lnSpc>
              </a:pPr>
              <a:endParaRPr dirty="0"/>
            </a:p>
          </p:txBody>
        </p:sp>
      </p:grpSp>
      <p:sp>
        <p:nvSpPr>
          <p:cNvPr id="8" name="Freeform 8"/>
          <p:cNvSpPr/>
          <p:nvPr/>
        </p:nvSpPr>
        <p:spPr>
          <a:xfrm>
            <a:off x="2281515" y="9350940"/>
            <a:ext cx="467496" cy="526756"/>
          </a:xfrm>
          <a:custGeom>
            <a:avLst/>
            <a:gdLst/>
            <a:ahLst/>
            <a:cxnLst/>
            <a:rect l="l" t="t" r="r" b="b"/>
            <a:pathLst>
              <a:path w="467496" h="526756">
                <a:moveTo>
                  <a:pt x="0" y="0"/>
                </a:moveTo>
                <a:lnTo>
                  <a:pt x="467496" y="0"/>
                </a:lnTo>
                <a:lnTo>
                  <a:pt x="467496" y="526756"/>
                </a:lnTo>
                <a:lnTo>
                  <a:pt x="0" y="526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3630941" y="9499155"/>
            <a:ext cx="12359769" cy="439383"/>
          </a:xfrm>
          <a:prstGeom prst="rect">
            <a:avLst/>
          </a:prstGeom>
        </p:spPr>
        <p:txBody>
          <a:bodyPr lIns="0" tIns="0" rIns="0" bIns="0" rtlCol="0" anchor="t">
            <a:spAutoFit/>
          </a:bodyPr>
          <a:lstStyle/>
          <a:p>
            <a:pPr algn="l">
              <a:lnSpc>
                <a:spcPts val="3080"/>
              </a:lnSpc>
            </a:pPr>
            <a:r>
              <a:rPr lang="en-US" sz="2200" dirty="0">
                <a:solidFill>
                  <a:srgbClr val="A2272C"/>
                </a:solidFill>
                <a:latin typeface="Agrandir"/>
                <a:ea typeface="Agrandir"/>
                <a:cs typeface="Agrandir"/>
                <a:sym typeface="Agrandir"/>
              </a:rPr>
              <a:t>Take medication consistently and check blood pressure regularly to ensure effectiveness.</a:t>
            </a:r>
          </a:p>
        </p:txBody>
      </p:sp>
      <p:sp>
        <p:nvSpPr>
          <p:cNvPr id="10" name="TextBox 10"/>
          <p:cNvSpPr txBox="1"/>
          <p:nvPr/>
        </p:nvSpPr>
        <p:spPr>
          <a:xfrm>
            <a:off x="2834217" y="9438276"/>
            <a:ext cx="532168" cy="439420"/>
          </a:xfrm>
          <a:prstGeom prst="rect">
            <a:avLst/>
          </a:prstGeom>
        </p:spPr>
        <p:txBody>
          <a:bodyPr lIns="0" tIns="0" rIns="0" bIns="0" rtlCol="0" anchor="t">
            <a:spAutoFit/>
          </a:bodyPr>
          <a:lstStyle/>
          <a:p>
            <a:pPr algn="ctr">
              <a:lnSpc>
                <a:spcPts val="3080"/>
              </a:lnSpc>
            </a:pPr>
            <a:r>
              <a:rPr lang="en-US" sz="2200" b="1" dirty="0">
                <a:solidFill>
                  <a:srgbClr val="FFFFFF"/>
                </a:solidFill>
                <a:latin typeface="Agrandir Bold"/>
                <a:ea typeface="Agrandir Bold"/>
                <a:cs typeface="Agrandir Bold"/>
                <a:sym typeface="Agrandir Bold"/>
              </a:rPr>
              <a:t>TIP</a:t>
            </a:r>
          </a:p>
        </p:txBody>
      </p:sp>
      <p:sp>
        <p:nvSpPr>
          <p:cNvPr id="11" name="Freeform 11"/>
          <p:cNvSpPr/>
          <p:nvPr/>
        </p:nvSpPr>
        <p:spPr>
          <a:xfrm>
            <a:off x="3565184" y="4211664"/>
            <a:ext cx="1599451" cy="2017655"/>
          </a:xfrm>
          <a:custGeom>
            <a:avLst/>
            <a:gdLst/>
            <a:ahLst/>
            <a:cxnLst/>
            <a:rect l="l" t="t" r="r" b="b"/>
            <a:pathLst>
              <a:path w="1599451" h="2017655">
                <a:moveTo>
                  <a:pt x="0" y="0"/>
                </a:moveTo>
                <a:lnTo>
                  <a:pt x="1599450" y="0"/>
                </a:lnTo>
                <a:lnTo>
                  <a:pt x="1599450" y="2017656"/>
                </a:lnTo>
                <a:lnTo>
                  <a:pt x="0" y="2017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2" name="Freeform 12"/>
          <p:cNvSpPr/>
          <p:nvPr/>
        </p:nvSpPr>
        <p:spPr>
          <a:xfrm>
            <a:off x="7616142" y="4404616"/>
            <a:ext cx="3055716" cy="1631752"/>
          </a:xfrm>
          <a:custGeom>
            <a:avLst/>
            <a:gdLst/>
            <a:ahLst/>
            <a:cxnLst/>
            <a:rect l="l" t="t" r="r" b="b"/>
            <a:pathLst>
              <a:path w="3055716" h="1631752">
                <a:moveTo>
                  <a:pt x="0" y="0"/>
                </a:moveTo>
                <a:lnTo>
                  <a:pt x="3055716" y="0"/>
                </a:lnTo>
                <a:lnTo>
                  <a:pt x="3055716" y="1631752"/>
                </a:lnTo>
                <a:lnTo>
                  <a:pt x="0" y="16317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3" name="Freeform 13"/>
          <p:cNvSpPr/>
          <p:nvPr/>
        </p:nvSpPr>
        <p:spPr>
          <a:xfrm>
            <a:off x="13119783" y="4403508"/>
            <a:ext cx="1479984" cy="1479984"/>
          </a:xfrm>
          <a:custGeom>
            <a:avLst/>
            <a:gdLst/>
            <a:ahLst/>
            <a:cxnLst/>
            <a:rect l="l" t="t" r="r" b="b"/>
            <a:pathLst>
              <a:path w="1479984" h="1479984">
                <a:moveTo>
                  <a:pt x="0" y="0"/>
                </a:moveTo>
                <a:lnTo>
                  <a:pt x="1479984" y="0"/>
                </a:lnTo>
                <a:lnTo>
                  <a:pt x="1479984" y="1479984"/>
                </a:lnTo>
                <a:lnTo>
                  <a:pt x="0" y="14799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4" name="TextBox 14"/>
          <p:cNvSpPr txBox="1"/>
          <p:nvPr/>
        </p:nvSpPr>
        <p:spPr>
          <a:xfrm>
            <a:off x="2677578" y="7176477"/>
            <a:ext cx="3374663" cy="1450563"/>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medicines th</a:t>
            </a:r>
            <a:r>
              <a:rPr lang="en-US" sz="2799" u="none" strike="noStrike" dirty="0">
                <a:solidFill>
                  <a:srgbClr val="000000"/>
                </a:solidFill>
                <a:latin typeface="Agrandir"/>
                <a:ea typeface="Agrandir"/>
                <a:cs typeface="Agrandir"/>
                <a:sym typeface="Agrandir"/>
              </a:rPr>
              <a:t>at help reduce fluid buildup in the body</a:t>
            </a:r>
          </a:p>
        </p:txBody>
      </p:sp>
      <p:sp>
        <p:nvSpPr>
          <p:cNvPr id="15" name="TextBox 15"/>
          <p:cNvSpPr txBox="1"/>
          <p:nvPr/>
        </p:nvSpPr>
        <p:spPr>
          <a:xfrm>
            <a:off x="11854541" y="7176477"/>
            <a:ext cx="4010467" cy="1450563"/>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stop calcium from entering the cells of the heart and arteries</a:t>
            </a:r>
          </a:p>
        </p:txBody>
      </p:sp>
      <p:sp>
        <p:nvSpPr>
          <p:cNvPr id="16" name="TextBox 16"/>
          <p:cNvSpPr txBox="1"/>
          <p:nvPr/>
        </p:nvSpPr>
        <p:spPr>
          <a:xfrm>
            <a:off x="6988634" y="7176477"/>
            <a:ext cx="4306811" cy="993289"/>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a:t>
            </a:r>
            <a:r>
              <a:rPr lang="en-US" sz="2799" u="none" strike="noStrike" dirty="0">
                <a:solidFill>
                  <a:srgbClr val="000000"/>
                </a:solidFill>
                <a:latin typeface="Agrandir"/>
                <a:ea typeface="Agrandir"/>
                <a:cs typeface="Agrandir"/>
                <a:sym typeface="Agrandir"/>
              </a:rPr>
              <a:t>icines that lower blood pressure</a:t>
            </a:r>
          </a:p>
        </p:txBody>
      </p:sp>
      <p:sp>
        <p:nvSpPr>
          <p:cNvPr id="17" name="TextBox 17"/>
          <p:cNvSpPr txBox="1"/>
          <p:nvPr/>
        </p:nvSpPr>
        <p:spPr>
          <a:xfrm>
            <a:off x="3357584" y="6429345"/>
            <a:ext cx="2014650" cy="552413"/>
          </a:xfrm>
          <a:prstGeom prst="rect">
            <a:avLst/>
          </a:prstGeom>
        </p:spPr>
        <p:txBody>
          <a:bodyPr lIns="0" tIns="0" rIns="0" bIns="0" rtlCol="0" anchor="t">
            <a:spAutoFit/>
          </a:bodyPr>
          <a:lstStyle/>
          <a:p>
            <a:pPr algn="ctr">
              <a:lnSpc>
                <a:spcPts val="3899"/>
              </a:lnSpc>
            </a:pPr>
            <a:r>
              <a:rPr lang="en-US" sz="2999" b="1" dirty="0">
                <a:solidFill>
                  <a:srgbClr val="FFFFFF"/>
                </a:solidFill>
                <a:latin typeface="Agrandir Bold"/>
                <a:ea typeface="Agrandir Bold"/>
                <a:cs typeface="Agrandir Bold"/>
                <a:sym typeface="Agrandir Bold"/>
              </a:rPr>
              <a:t>Diuretics</a:t>
            </a:r>
          </a:p>
        </p:txBody>
      </p:sp>
      <p:sp>
        <p:nvSpPr>
          <p:cNvPr id="18" name="TextBox 18"/>
          <p:cNvSpPr txBox="1"/>
          <p:nvPr/>
        </p:nvSpPr>
        <p:spPr>
          <a:xfrm>
            <a:off x="11949791" y="6186476"/>
            <a:ext cx="3946599" cy="1038151"/>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rgbClr val="FFFFFF"/>
                </a:solidFill>
                <a:latin typeface="Agrandir Bold"/>
                <a:ea typeface="Agrandir Bold"/>
                <a:cs typeface="Agrandir Bold"/>
                <a:sym typeface="Agrandir Bold"/>
              </a:rPr>
              <a:t>Calc</a:t>
            </a:r>
            <a:r>
              <a:rPr lang="en-US" sz="2999" b="1" u="none" strike="noStrike" dirty="0">
                <a:solidFill>
                  <a:srgbClr val="FFFFFF"/>
                </a:solidFill>
                <a:latin typeface="Agrandir Bold"/>
                <a:ea typeface="Agrandir Bold"/>
                <a:cs typeface="Agrandir Bold"/>
                <a:sym typeface="Agrandir Bold"/>
              </a:rPr>
              <a:t>ium channel blockers</a:t>
            </a:r>
          </a:p>
        </p:txBody>
      </p:sp>
      <p:sp>
        <p:nvSpPr>
          <p:cNvPr id="19" name="TextBox 19"/>
          <p:cNvSpPr txBox="1"/>
          <p:nvPr/>
        </p:nvSpPr>
        <p:spPr>
          <a:xfrm>
            <a:off x="7773380" y="6429345"/>
            <a:ext cx="2737317" cy="552413"/>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rgbClr val="FFFFFF"/>
                </a:solidFill>
                <a:latin typeface="Agrandir Bold"/>
                <a:ea typeface="Agrandir Bold"/>
                <a:cs typeface="Agrandir Bold"/>
                <a:sym typeface="Agrandir Bold"/>
              </a:rPr>
              <a:t>A</a:t>
            </a:r>
            <a:r>
              <a:rPr lang="en-US" sz="2999" b="1" u="none" strike="noStrike" dirty="0">
                <a:solidFill>
                  <a:srgbClr val="FFFFFF"/>
                </a:solidFill>
                <a:latin typeface="Agrandir Bold"/>
                <a:ea typeface="Agrandir Bold"/>
                <a:cs typeface="Agrandir Bold"/>
                <a:sym typeface="Agrandir Bold"/>
              </a:rPr>
              <a:t>CE inhibitors</a:t>
            </a:r>
          </a:p>
        </p:txBody>
      </p:sp>
      <p:sp>
        <p:nvSpPr>
          <p:cNvPr id="20" name="TextBox 20"/>
          <p:cNvSpPr txBox="1"/>
          <p:nvPr/>
        </p:nvSpPr>
        <p:spPr>
          <a:xfrm>
            <a:off x="2543559" y="2449613"/>
            <a:ext cx="13351750" cy="1038151"/>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When lifestyle changes are not enough, medication may be prescribed. Common classes of antihypertensive drugs include</a:t>
            </a:r>
          </a:p>
        </p:txBody>
      </p:sp>
      <p:sp>
        <p:nvSpPr>
          <p:cNvPr id="21" name="TextBox 21"/>
          <p:cNvSpPr txBox="1"/>
          <p:nvPr/>
        </p:nvSpPr>
        <p:spPr>
          <a:xfrm>
            <a:off x="1219666" y="1274744"/>
            <a:ext cx="15848667"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MEDICATIONS AND MEDICAL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998702"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9169439" y="208294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5" name="Freeform 5"/>
          <p:cNvSpPr/>
          <p:nvPr/>
        </p:nvSpPr>
        <p:spPr>
          <a:xfrm>
            <a:off x="11924773" y="2993322"/>
            <a:ext cx="5942702" cy="4300355"/>
          </a:xfrm>
          <a:custGeom>
            <a:avLst/>
            <a:gdLst/>
            <a:ahLst/>
            <a:cxnLst/>
            <a:rect l="l" t="t" r="r" b="b"/>
            <a:pathLst>
              <a:path w="5942702" h="4300355">
                <a:moveTo>
                  <a:pt x="0" y="0"/>
                </a:moveTo>
                <a:lnTo>
                  <a:pt x="5942703" y="0"/>
                </a:lnTo>
                <a:lnTo>
                  <a:pt x="5942703" y="4300356"/>
                </a:lnTo>
                <a:lnTo>
                  <a:pt x="0" y="4300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1411988" y="4142556"/>
            <a:ext cx="9027723" cy="5115744"/>
          </a:xfrm>
          <a:prstGeom prst="rect">
            <a:avLst/>
          </a:prstGeom>
        </p:spPr>
        <p:txBody>
          <a:bodyPr lIns="0" tIns="0" rIns="0" bIns="0" rtlCol="0" anchor="t">
            <a:spAutoFit/>
          </a:bodyPr>
          <a:lstStyle/>
          <a:p>
            <a:pPr algn="l">
              <a:lnSpc>
                <a:spcPts val="3600"/>
              </a:lnSpc>
              <a:spcBef>
                <a:spcPct val="0"/>
              </a:spcBef>
            </a:pPr>
            <a:r>
              <a:rPr lang="en-US" sz="3000" dirty="0">
                <a:solidFill>
                  <a:srgbClr val="A2272C"/>
                </a:solidFill>
                <a:latin typeface="Agrandir"/>
                <a:ea typeface="Agrandir"/>
                <a:cs typeface="Agrandir"/>
                <a:sym typeface="Agrandir"/>
              </a:rPr>
              <a:t>L</a:t>
            </a:r>
            <a:r>
              <a:rPr lang="en-US" sz="3000" u="none" strike="noStrike" dirty="0">
                <a:solidFill>
                  <a:srgbClr val="A2272C"/>
                </a:solidFill>
                <a:latin typeface="Agrandir"/>
                <a:ea typeface="Agrandir"/>
                <a:cs typeface="Agrandir"/>
                <a:sym typeface="Agrandir"/>
              </a:rPr>
              <a:t>ifestyle changes are often the first step in managing high blood pressure. These include:</a:t>
            </a:r>
          </a:p>
          <a:p>
            <a:pPr algn="l">
              <a:lnSpc>
                <a:spcPts val="3600"/>
              </a:lnSpc>
              <a:spcBef>
                <a:spcPct val="0"/>
              </a:spcBef>
            </a:pPr>
            <a:endParaRPr lang="en-US" sz="3000" u="none" strike="noStrike" dirty="0">
              <a:solidFill>
                <a:srgbClr val="A2272C"/>
              </a:solidFill>
              <a:latin typeface="Agrandir"/>
              <a:ea typeface="Agrandir"/>
              <a:cs typeface="Agrandir"/>
              <a:sym typeface="Agrandir"/>
            </a:endParaRP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Reducing salt intake and eating a balanced, heart-healthy diet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Engaging in regular physical activity (at least 30 minutes most days)</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Maintaining a healthy weight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Limiting alcohol and avoiding tobacco</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Managing stress through relaxation techniques or therapy</a:t>
            </a:r>
          </a:p>
        </p:txBody>
      </p:sp>
      <p:sp>
        <p:nvSpPr>
          <p:cNvPr id="7" name="TextBox 7"/>
          <p:cNvSpPr txBox="1"/>
          <p:nvPr/>
        </p:nvSpPr>
        <p:spPr>
          <a:xfrm>
            <a:off x="1640039" y="1590440"/>
            <a:ext cx="8799672" cy="1976015"/>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LIFESTYLE MODIFICATIONS FOR MANAGEMENT</a:t>
            </a:r>
          </a:p>
        </p:txBody>
      </p:sp>
      <p:sp>
        <p:nvSpPr>
          <p:cNvPr id="8" name="Freeform 8"/>
          <p:cNvSpPr/>
          <p:nvPr/>
        </p:nvSpPr>
        <p:spPr>
          <a:xfrm rot="2098677">
            <a:off x="15031904" y="2458851"/>
            <a:ext cx="1164930" cy="1068944"/>
          </a:xfrm>
          <a:custGeom>
            <a:avLst/>
            <a:gdLst/>
            <a:ahLst/>
            <a:cxnLst/>
            <a:rect l="l" t="t" r="r" b="b"/>
            <a:pathLst>
              <a:path w="1164930" h="1068944">
                <a:moveTo>
                  <a:pt x="0" y="0"/>
                </a:moveTo>
                <a:lnTo>
                  <a:pt x="1164930" y="0"/>
                </a:lnTo>
                <a:lnTo>
                  <a:pt x="1164930" y="1068943"/>
                </a:lnTo>
                <a:lnTo>
                  <a:pt x="0" y="10689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9" name="Freeform 9"/>
          <p:cNvSpPr/>
          <p:nvPr/>
        </p:nvSpPr>
        <p:spPr>
          <a:xfrm rot="6867570">
            <a:off x="13081812" y="6208124"/>
            <a:ext cx="1613223" cy="1480298"/>
          </a:xfrm>
          <a:custGeom>
            <a:avLst/>
            <a:gdLst/>
            <a:ahLst/>
            <a:cxnLst/>
            <a:rect l="l" t="t" r="r" b="b"/>
            <a:pathLst>
              <a:path w="1613223" h="1480298">
                <a:moveTo>
                  <a:pt x="0" y="0"/>
                </a:moveTo>
                <a:lnTo>
                  <a:pt x="1613223" y="0"/>
                </a:lnTo>
                <a:lnTo>
                  <a:pt x="1613223" y="1480299"/>
                </a:lnTo>
                <a:lnTo>
                  <a:pt x="0" y="14802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838200" y="473396"/>
            <a:ext cx="15240002" cy="1771273"/>
            <a:chOff x="0" y="-38100"/>
            <a:chExt cx="1919982" cy="543675"/>
          </a:xfrm>
        </p:grpSpPr>
        <p:sp>
          <p:nvSpPr>
            <p:cNvPr id="3" name="Freeform 3"/>
            <p:cNvSpPr/>
            <p:nvPr/>
          </p:nvSpPr>
          <p:spPr>
            <a:xfrm>
              <a:off x="95999" y="0"/>
              <a:ext cx="1823983" cy="505575"/>
            </a:xfrm>
            <a:custGeom>
              <a:avLst/>
              <a:gdLst/>
              <a:ahLst/>
              <a:cxnLst/>
              <a:rect l="l" t="t" r="r" b="b"/>
              <a:pathLst>
                <a:path w="1823983" h="505575">
                  <a:moveTo>
                    <a:pt x="0" y="0"/>
                  </a:moveTo>
                  <a:lnTo>
                    <a:pt x="1823983" y="0"/>
                  </a:lnTo>
                  <a:lnTo>
                    <a:pt x="1823983" y="505575"/>
                  </a:lnTo>
                  <a:lnTo>
                    <a:pt x="0" y="505575"/>
                  </a:lnTo>
                  <a:close/>
                </a:path>
              </a:pathLst>
            </a:custGeom>
            <a:solidFill>
              <a:srgbClr val="EEE2F2"/>
            </a:solidFill>
          </p:spPr>
          <p:txBody>
            <a:bodyPr/>
            <a:lstStyle/>
            <a:p>
              <a:endParaRPr lang="ja-JP" altLang="en-US" dirty="0"/>
            </a:p>
          </p:txBody>
        </p:sp>
        <p:sp>
          <p:nvSpPr>
            <p:cNvPr id="4" name="TextBox 4"/>
            <p:cNvSpPr txBox="1"/>
            <p:nvPr/>
          </p:nvSpPr>
          <p:spPr>
            <a:xfrm>
              <a:off x="0" y="-38100"/>
              <a:ext cx="1823983" cy="54367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75122" y="654921"/>
            <a:ext cx="14103078" cy="1346522"/>
          </a:xfrm>
          <a:prstGeom prst="rect">
            <a:avLst/>
          </a:prstGeom>
        </p:spPr>
        <p:txBody>
          <a:bodyPr wrap="square" lIns="0" tIns="0" rIns="0" bIns="0" rtlCol="0" anchor="t">
            <a:spAutoFit/>
          </a:bodyPr>
          <a:lstStyle/>
          <a:p>
            <a:pPr algn="ctr">
              <a:lnSpc>
                <a:spcPts val="10499"/>
              </a:lnSpc>
            </a:pPr>
            <a:r>
              <a:rPr lang="ja-JP" altLang="en-US" sz="9999" dirty="0">
                <a:solidFill>
                  <a:srgbClr val="CB2021"/>
                </a:solidFill>
                <a:latin typeface="Londrina Solid"/>
                <a:ea typeface="Londrina Solid"/>
                <a:cs typeface="Londrina Solid"/>
                <a:sym typeface="Londrina Solid"/>
              </a:rPr>
              <a:t>ありがとうございました。</a:t>
            </a:r>
            <a:endParaRPr lang="en-US" sz="9999" dirty="0">
              <a:solidFill>
                <a:srgbClr val="CB2021"/>
              </a:solidFill>
              <a:latin typeface="Londrina Solid"/>
              <a:ea typeface="Londrina Solid"/>
              <a:cs typeface="Londrina Solid"/>
              <a:sym typeface="Londrina Solid"/>
            </a:endParaRPr>
          </a:p>
        </p:txBody>
      </p:sp>
      <p:sp>
        <p:nvSpPr>
          <p:cNvPr id="7" name="Freeform 7"/>
          <p:cNvSpPr/>
          <p:nvPr/>
        </p:nvSpPr>
        <p:spPr>
          <a:xfrm>
            <a:off x="6221235" y="3896151"/>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8" name="Freeform 8"/>
          <p:cNvSpPr/>
          <p:nvPr/>
        </p:nvSpPr>
        <p:spPr>
          <a:xfrm>
            <a:off x="6523156" y="4214267"/>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7731604" y="8568348"/>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12006342" y="5503313"/>
            <a:ext cx="471578" cy="471578"/>
          </a:xfrm>
          <a:custGeom>
            <a:avLst/>
            <a:gdLst/>
            <a:ahLst/>
            <a:cxnLst/>
            <a:rect l="l" t="t" r="r" b="b"/>
            <a:pathLst>
              <a:path w="471578" h="471578">
                <a:moveTo>
                  <a:pt x="0" y="0"/>
                </a:moveTo>
                <a:lnTo>
                  <a:pt x="471578" y="0"/>
                </a:lnTo>
                <a:lnTo>
                  <a:pt x="471578" y="471578"/>
                </a:lnTo>
                <a:lnTo>
                  <a:pt x="0" y="471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1" name="Freeform 11"/>
          <p:cNvSpPr/>
          <p:nvPr/>
        </p:nvSpPr>
        <p:spPr>
          <a:xfrm rot="-1211783">
            <a:off x="3623500" y="7321095"/>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p:cNvSpPr/>
          <p:nvPr/>
        </p:nvSpPr>
        <p:spPr>
          <a:xfrm rot="2440231">
            <a:off x="3993946" y="4624556"/>
            <a:ext cx="757869" cy="428541"/>
          </a:xfrm>
          <a:custGeom>
            <a:avLst/>
            <a:gdLst/>
            <a:ahLst/>
            <a:cxnLst/>
            <a:rect l="l" t="t" r="r" b="b"/>
            <a:pathLst>
              <a:path w="757869" h="428541">
                <a:moveTo>
                  <a:pt x="0" y="0"/>
                </a:moveTo>
                <a:lnTo>
                  <a:pt x="757869" y="0"/>
                </a:lnTo>
                <a:lnTo>
                  <a:pt x="757869"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p:cNvSpPr/>
          <p:nvPr/>
        </p:nvSpPr>
        <p:spPr>
          <a:xfrm rot="2440231">
            <a:off x="11863196" y="7418588"/>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4" name="Freeform 14"/>
          <p:cNvSpPr/>
          <p:nvPr/>
        </p:nvSpPr>
        <p:spPr>
          <a:xfrm rot="-1358170">
            <a:off x="13206837" y="447935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p:cNvSpPr/>
          <p:nvPr/>
        </p:nvSpPr>
        <p:spPr>
          <a:xfrm>
            <a:off x="9751627" y="3849494"/>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p:cNvSpPr/>
          <p:nvPr/>
        </p:nvSpPr>
        <p:spPr>
          <a:xfrm rot="1152265">
            <a:off x="7581991" y="3563577"/>
            <a:ext cx="1011281" cy="571833"/>
          </a:xfrm>
          <a:custGeom>
            <a:avLst/>
            <a:gdLst/>
            <a:ahLst/>
            <a:cxnLst/>
            <a:rect l="l" t="t" r="r" b="b"/>
            <a:pathLst>
              <a:path w="1011281" h="571833">
                <a:moveTo>
                  <a:pt x="0" y="0"/>
                </a:moveTo>
                <a:lnTo>
                  <a:pt x="1011280" y="0"/>
                </a:lnTo>
                <a:lnTo>
                  <a:pt x="1011280" y="571834"/>
                </a:lnTo>
                <a:lnTo>
                  <a:pt x="0" y="571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7" name="Freeform 17"/>
          <p:cNvSpPr/>
          <p:nvPr/>
        </p:nvSpPr>
        <p:spPr>
          <a:xfrm>
            <a:off x="5816017" y="5318736"/>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8" name="Freeform 18"/>
          <p:cNvSpPr/>
          <p:nvPr/>
        </p:nvSpPr>
        <p:spPr>
          <a:xfrm>
            <a:off x="11145570" y="6532593"/>
            <a:ext cx="1096561" cy="617323"/>
          </a:xfrm>
          <a:custGeom>
            <a:avLst/>
            <a:gdLst/>
            <a:ahLst/>
            <a:cxnLst/>
            <a:rect l="l" t="t" r="r" b="b"/>
            <a:pathLst>
              <a:path w="1096561" h="617323">
                <a:moveTo>
                  <a:pt x="0" y="0"/>
                </a:moveTo>
                <a:lnTo>
                  <a:pt x="1096561" y="0"/>
                </a:lnTo>
                <a:lnTo>
                  <a:pt x="1096561" y="617323"/>
                </a:lnTo>
                <a:lnTo>
                  <a:pt x="0" y="617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p:cNvSpPr/>
          <p:nvPr/>
        </p:nvSpPr>
        <p:spPr>
          <a:xfrm>
            <a:off x="6145697" y="4355491"/>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p:cNvSpPr/>
          <p:nvPr/>
        </p:nvSpPr>
        <p:spPr>
          <a:xfrm flipH="1">
            <a:off x="5785539" y="5675360"/>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p:cNvSpPr/>
          <p:nvPr/>
        </p:nvSpPr>
        <p:spPr>
          <a:xfrm flipH="1">
            <a:off x="14171788" y="7223386"/>
            <a:ext cx="957398" cy="538980"/>
          </a:xfrm>
          <a:custGeom>
            <a:avLst/>
            <a:gdLst/>
            <a:ahLst/>
            <a:cxnLst/>
            <a:rect l="l" t="t" r="r" b="b"/>
            <a:pathLst>
              <a:path w="957398" h="538980">
                <a:moveTo>
                  <a:pt x="957398" y="0"/>
                </a:moveTo>
                <a:lnTo>
                  <a:pt x="0" y="0"/>
                </a:lnTo>
                <a:lnTo>
                  <a:pt x="0" y="538979"/>
                </a:lnTo>
                <a:lnTo>
                  <a:pt x="957398" y="538979"/>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p:cNvSpPr/>
          <p:nvPr/>
        </p:nvSpPr>
        <p:spPr>
          <a:xfrm flipH="1">
            <a:off x="14250971" y="5151403"/>
            <a:ext cx="2087879" cy="1175399"/>
          </a:xfrm>
          <a:custGeom>
            <a:avLst/>
            <a:gdLst/>
            <a:ahLst/>
            <a:cxnLst/>
            <a:rect l="l" t="t" r="r" b="b"/>
            <a:pathLst>
              <a:path w="2087879" h="1175399">
                <a:moveTo>
                  <a:pt x="2087879" y="0"/>
                </a:moveTo>
                <a:lnTo>
                  <a:pt x="0" y="0"/>
                </a:lnTo>
                <a:lnTo>
                  <a:pt x="0" y="1175398"/>
                </a:lnTo>
                <a:lnTo>
                  <a:pt x="2087879" y="1175398"/>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3" name="Freeform 23"/>
          <p:cNvSpPr/>
          <p:nvPr/>
        </p:nvSpPr>
        <p:spPr>
          <a:xfrm>
            <a:off x="1953700" y="5404357"/>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4" name="Freeform 24"/>
          <p:cNvSpPr/>
          <p:nvPr/>
        </p:nvSpPr>
        <p:spPr>
          <a:xfrm rot="-1831782">
            <a:off x="6417920" y="7103809"/>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pic>
        <p:nvPicPr>
          <p:cNvPr id="6" name="Picture 5">
            <a:extLst>
              <a:ext uri="{FF2B5EF4-FFF2-40B4-BE49-F238E27FC236}">
                <a16:creationId xmlns:a16="http://schemas.microsoft.com/office/drawing/2014/main" id="{6F8D67B7-D790-CE86-1B68-7A87BC6F1361}"/>
              </a:ext>
            </a:extLst>
          </p:cNvPr>
          <p:cNvPicPr>
            <a:picLocks noChangeAspect="1"/>
          </p:cNvPicPr>
          <p:nvPr/>
        </p:nvPicPr>
        <p:blipFill>
          <a:blip r:embed="rId12"/>
          <a:stretch>
            <a:fillRect/>
          </a:stretch>
        </p:blipFill>
        <p:spPr>
          <a:xfrm>
            <a:off x="5114194" y="2324100"/>
            <a:ext cx="8059611" cy="18045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a:extLst>
            <a:ext uri="{FF2B5EF4-FFF2-40B4-BE49-F238E27FC236}">
              <a16:creationId xmlns:a16="http://schemas.microsoft.com/office/drawing/2014/main" id="{54570340-FF05-5198-F362-F928D046D9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69FC97-98F2-662F-B82D-916B22A3C1EC}"/>
              </a:ext>
            </a:extLst>
          </p:cNvPr>
          <p:cNvGrpSpPr/>
          <p:nvPr/>
        </p:nvGrpSpPr>
        <p:grpSpPr>
          <a:xfrm>
            <a:off x="1424506" y="6303127"/>
            <a:ext cx="15438988" cy="2254892"/>
            <a:chOff x="0" y="0"/>
            <a:chExt cx="4066235" cy="593881"/>
          </a:xfrm>
        </p:grpSpPr>
        <p:sp>
          <p:nvSpPr>
            <p:cNvPr id="3" name="Freeform 3">
              <a:extLst>
                <a:ext uri="{FF2B5EF4-FFF2-40B4-BE49-F238E27FC236}">
                  <a16:creationId xmlns:a16="http://schemas.microsoft.com/office/drawing/2014/main" id="{4F399E02-EB7B-7032-C4D8-09AC5588AF13}"/>
                </a:ext>
              </a:extLst>
            </p:cNvPr>
            <p:cNvSpPr/>
            <p:nvPr/>
          </p:nvSpPr>
          <p:spPr>
            <a:xfrm>
              <a:off x="0" y="0"/>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endParaRPr lang="ja-JP" altLang="en-US" dirty="0"/>
            </a:p>
          </p:txBody>
        </p:sp>
        <p:sp>
          <p:nvSpPr>
            <p:cNvPr id="4" name="TextBox 4">
              <a:extLst>
                <a:ext uri="{FF2B5EF4-FFF2-40B4-BE49-F238E27FC236}">
                  <a16:creationId xmlns:a16="http://schemas.microsoft.com/office/drawing/2014/main" id="{CC21D000-9334-8967-74FE-C07846483BFD}"/>
                </a:ext>
              </a:extLst>
            </p:cNvPr>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a:extLst>
              <a:ext uri="{FF2B5EF4-FFF2-40B4-BE49-F238E27FC236}">
                <a16:creationId xmlns:a16="http://schemas.microsoft.com/office/drawing/2014/main" id="{4D6B4BAC-84ED-FDB6-5F77-8E7B11084529}"/>
              </a:ext>
            </a:extLst>
          </p:cNvPr>
          <p:cNvSpPr/>
          <p:nvPr/>
        </p:nvSpPr>
        <p:spPr>
          <a:xfrm>
            <a:off x="6306290" y="897343"/>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6" name="Freeform 6">
            <a:extLst>
              <a:ext uri="{FF2B5EF4-FFF2-40B4-BE49-F238E27FC236}">
                <a16:creationId xmlns:a16="http://schemas.microsoft.com/office/drawing/2014/main" id="{953F2678-406A-52C9-D633-44805B730D9A}"/>
              </a:ext>
            </a:extLst>
          </p:cNvPr>
          <p:cNvSpPr/>
          <p:nvPr/>
        </p:nvSpPr>
        <p:spPr>
          <a:xfrm>
            <a:off x="6608211" y="1215460"/>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7" name="Freeform 7">
            <a:extLst>
              <a:ext uri="{FF2B5EF4-FFF2-40B4-BE49-F238E27FC236}">
                <a16:creationId xmlns:a16="http://schemas.microsoft.com/office/drawing/2014/main" id="{C500D614-7AE6-6B9A-7DE9-C004832D89ED}"/>
              </a:ext>
            </a:extLst>
          </p:cNvPr>
          <p:cNvSpPr/>
          <p:nvPr/>
        </p:nvSpPr>
        <p:spPr>
          <a:xfrm>
            <a:off x="7816659" y="556954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a:extLst>
              <a:ext uri="{FF2B5EF4-FFF2-40B4-BE49-F238E27FC236}">
                <a16:creationId xmlns:a16="http://schemas.microsoft.com/office/drawing/2014/main" id="{45F4DBEB-7347-DF1A-8837-C418F9A2FB79}"/>
              </a:ext>
            </a:extLst>
          </p:cNvPr>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a:extLst>
              <a:ext uri="{FF2B5EF4-FFF2-40B4-BE49-F238E27FC236}">
                <a16:creationId xmlns:a16="http://schemas.microsoft.com/office/drawing/2014/main" id="{BD005813-0D88-B303-D17A-54E2728093A6}"/>
              </a:ext>
            </a:extLst>
          </p:cNvPr>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0" name="Freeform 10">
            <a:extLst>
              <a:ext uri="{FF2B5EF4-FFF2-40B4-BE49-F238E27FC236}">
                <a16:creationId xmlns:a16="http://schemas.microsoft.com/office/drawing/2014/main" id="{ED6A723C-8B13-1418-13D5-766BDBB1E3D9}"/>
              </a:ext>
            </a:extLst>
          </p:cNvPr>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1" name="Freeform 11">
            <a:extLst>
              <a:ext uri="{FF2B5EF4-FFF2-40B4-BE49-F238E27FC236}">
                <a16:creationId xmlns:a16="http://schemas.microsoft.com/office/drawing/2014/main" id="{F4379F68-63C9-7CFA-5C29-2B98303494E0}"/>
              </a:ext>
            </a:extLst>
          </p:cNvPr>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a:extLst>
              <a:ext uri="{FF2B5EF4-FFF2-40B4-BE49-F238E27FC236}">
                <a16:creationId xmlns:a16="http://schemas.microsoft.com/office/drawing/2014/main" id="{DCE2D8FF-38F2-1F46-F934-E82D51430D4C}"/>
              </a:ext>
            </a:extLst>
          </p:cNvPr>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a:extLst>
              <a:ext uri="{FF2B5EF4-FFF2-40B4-BE49-F238E27FC236}">
                <a16:creationId xmlns:a16="http://schemas.microsoft.com/office/drawing/2014/main" id="{64E54733-8FAC-386B-84CC-C1CE0809BC54}"/>
              </a:ext>
            </a:extLst>
          </p:cNvPr>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4" name="Freeform 14">
            <a:extLst>
              <a:ext uri="{FF2B5EF4-FFF2-40B4-BE49-F238E27FC236}">
                <a16:creationId xmlns:a16="http://schemas.microsoft.com/office/drawing/2014/main" id="{0D644592-ABE7-84A6-9994-890417BEA61B}"/>
              </a:ext>
            </a:extLst>
          </p:cNvPr>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a:extLst>
              <a:ext uri="{FF2B5EF4-FFF2-40B4-BE49-F238E27FC236}">
                <a16:creationId xmlns:a16="http://schemas.microsoft.com/office/drawing/2014/main" id="{E0F91834-98F2-C5B9-30D1-1A0D27B091A2}"/>
              </a:ext>
            </a:extLst>
          </p:cNvPr>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a:extLst>
              <a:ext uri="{FF2B5EF4-FFF2-40B4-BE49-F238E27FC236}">
                <a16:creationId xmlns:a16="http://schemas.microsoft.com/office/drawing/2014/main" id="{C1F679BB-CCE9-346B-A1BD-721711B1458F}"/>
              </a:ext>
            </a:extLst>
          </p:cNvPr>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7" name="Freeform 17">
            <a:extLst>
              <a:ext uri="{FF2B5EF4-FFF2-40B4-BE49-F238E27FC236}">
                <a16:creationId xmlns:a16="http://schemas.microsoft.com/office/drawing/2014/main" id="{7AF59358-165F-3333-A40F-77AE376FE807}"/>
              </a:ext>
            </a:extLst>
          </p:cNvPr>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8" name="Freeform 18">
            <a:extLst>
              <a:ext uri="{FF2B5EF4-FFF2-40B4-BE49-F238E27FC236}">
                <a16:creationId xmlns:a16="http://schemas.microsoft.com/office/drawing/2014/main" id="{AE5B5B2F-1D3F-C659-7B00-E1415F8B953B}"/>
              </a:ext>
            </a:extLst>
          </p:cNvPr>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a:extLst>
              <a:ext uri="{FF2B5EF4-FFF2-40B4-BE49-F238E27FC236}">
                <a16:creationId xmlns:a16="http://schemas.microsoft.com/office/drawing/2014/main" id="{B0ED2EA1-19BD-171E-4C4D-990BAE5E5FF1}"/>
              </a:ext>
            </a:extLst>
          </p:cNvPr>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a:extLst>
              <a:ext uri="{FF2B5EF4-FFF2-40B4-BE49-F238E27FC236}">
                <a16:creationId xmlns:a16="http://schemas.microsoft.com/office/drawing/2014/main" id="{BDA01A25-8EDD-8EAB-0658-EEE2509D991C}"/>
              </a:ext>
            </a:extLst>
          </p:cNvPr>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a:extLst>
              <a:ext uri="{FF2B5EF4-FFF2-40B4-BE49-F238E27FC236}">
                <a16:creationId xmlns:a16="http://schemas.microsoft.com/office/drawing/2014/main" id="{35BABE1E-ADB0-1584-1E69-C33541AD2093}"/>
              </a:ext>
            </a:extLst>
          </p:cNvPr>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a:extLst>
              <a:ext uri="{FF2B5EF4-FFF2-40B4-BE49-F238E27FC236}">
                <a16:creationId xmlns:a16="http://schemas.microsoft.com/office/drawing/2014/main" id="{E3C15439-F119-9E98-27EE-4C18105CE672}"/>
              </a:ext>
            </a:extLst>
          </p:cNvPr>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23" name="TextBox 23">
            <a:extLst>
              <a:ext uri="{FF2B5EF4-FFF2-40B4-BE49-F238E27FC236}">
                <a16:creationId xmlns:a16="http://schemas.microsoft.com/office/drawing/2014/main" id="{E1DD2119-0556-D6CD-0001-ABCE0BCE37FF}"/>
              </a:ext>
            </a:extLst>
          </p:cNvPr>
          <p:cNvSpPr txBox="1"/>
          <p:nvPr/>
        </p:nvSpPr>
        <p:spPr>
          <a:xfrm>
            <a:off x="1648082" y="6835301"/>
            <a:ext cx="7843105" cy="1314370"/>
          </a:xfrm>
          <a:prstGeom prst="rect">
            <a:avLst/>
          </a:prstGeom>
        </p:spPr>
        <p:txBody>
          <a:bodyPr lIns="0" tIns="0" rIns="0" bIns="0" rtlCol="0" anchor="t">
            <a:spAutoFit/>
          </a:bodyPr>
          <a:lstStyle/>
          <a:p>
            <a:pPr algn="ctr">
              <a:lnSpc>
                <a:spcPts val="9974"/>
              </a:lnSpc>
            </a:pPr>
            <a:r>
              <a:rPr lang="en-US" sz="9499" dirty="0">
                <a:solidFill>
                  <a:srgbClr val="000000"/>
                </a:solidFill>
                <a:latin typeface="Londrina Solid"/>
                <a:ea typeface="Londrina Solid"/>
                <a:cs typeface="Londrina Solid"/>
                <a:sym typeface="Londrina Solid"/>
              </a:rPr>
              <a:t>UNDERSTANDING</a:t>
            </a:r>
          </a:p>
        </p:txBody>
      </p:sp>
      <p:sp>
        <p:nvSpPr>
          <p:cNvPr id="24" name="TextBox 24">
            <a:extLst>
              <a:ext uri="{FF2B5EF4-FFF2-40B4-BE49-F238E27FC236}">
                <a16:creationId xmlns:a16="http://schemas.microsoft.com/office/drawing/2014/main" id="{23F29162-B699-5076-57D9-12C07F972F3B}"/>
              </a:ext>
            </a:extLst>
          </p:cNvPr>
          <p:cNvSpPr txBox="1"/>
          <p:nvPr/>
        </p:nvSpPr>
        <p:spPr>
          <a:xfrm>
            <a:off x="9144000" y="6835301"/>
            <a:ext cx="7447299" cy="1314370"/>
          </a:xfrm>
          <a:prstGeom prst="rect">
            <a:avLst/>
          </a:prstGeom>
        </p:spPr>
        <p:txBody>
          <a:bodyPr lIns="0" tIns="0" rIns="0" bIns="0" rtlCol="0" anchor="t">
            <a:spAutoFit/>
          </a:bodyPr>
          <a:lstStyle/>
          <a:p>
            <a:pPr algn="ctr">
              <a:lnSpc>
                <a:spcPts val="9974"/>
              </a:lnSpc>
            </a:pPr>
            <a:r>
              <a:rPr lang="en-US" sz="9499" dirty="0">
                <a:solidFill>
                  <a:srgbClr val="CB2021"/>
                </a:solidFill>
                <a:latin typeface="Londrina Solid"/>
                <a:ea typeface="Londrina Solid"/>
                <a:cs typeface="Londrina Solid"/>
                <a:sym typeface="Londrina Solid"/>
              </a:rPr>
              <a:t>HYPERTENSION</a:t>
            </a:r>
          </a:p>
        </p:txBody>
      </p:sp>
    </p:spTree>
    <p:extLst>
      <p:ext uri="{BB962C8B-B14F-4D97-AF65-F5344CB8AC3E}">
        <p14:creationId xmlns:p14="http://schemas.microsoft.com/office/powerpoint/2010/main" val="30502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5C9-7615-DBDE-646A-380428F2B8FF}"/>
              </a:ext>
            </a:extLst>
          </p:cNvPr>
          <p:cNvSpPr>
            <a:spLocks noGrp="1"/>
          </p:cNvSpPr>
          <p:nvPr>
            <p:ph type="title"/>
          </p:nvPr>
        </p:nvSpPr>
        <p:spPr/>
        <p:txBody>
          <a:bodyPr>
            <a:normAutofit/>
          </a:bodyPr>
          <a:lstStyle/>
          <a:p>
            <a:r>
              <a:rPr lang="en-US" altLang="ja-JP" sz="6600" dirty="0">
                <a:solidFill>
                  <a:schemeClr val="accent2"/>
                </a:solidFill>
                <a:latin typeface="Londrina Solid" panose="020B0600070205080204" charset="0"/>
              </a:rPr>
              <a:t>Agenda</a:t>
            </a:r>
            <a:endParaRPr lang="ja-JP" altLang="en-US" sz="6600" dirty="0">
              <a:solidFill>
                <a:schemeClr val="accent2"/>
              </a:solidFill>
              <a:latin typeface="Londrina Solid" panose="020B0600070205080204" charset="0"/>
            </a:endParaRPr>
          </a:p>
        </p:txBody>
      </p:sp>
      <p:sp>
        <p:nvSpPr>
          <p:cNvPr id="3" name="Vertical Text Placeholder 2">
            <a:extLst>
              <a:ext uri="{FF2B5EF4-FFF2-40B4-BE49-F238E27FC236}">
                <a16:creationId xmlns:a16="http://schemas.microsoft.com/office/drawing/2014/main" id="{DA234B97-6AC9-8C2B-5CB8-D062B1F5389F}"/>
              </a:ext>
            </a:extLst>
          </p:cNvPr>
          <p:cNvSpPr>
            <a:spLocks noGrp="1"/>
          </p:cNvSpPr>
          <p:nvPr>
            <p:ph type="body" orient="vert" idx="1"/>
          </p:nvPr>
        </p:nvSpPr>
        <p:spPr>
          <a:xfrm rot="16200000">
            <a:off x="613568" y="1939130"/>
            <a:ext cx="7916864" cy="8229600"/>
          </a:xfrm>
        </p:spPr>
        <p:txBody>
          <a:bodyPr>
            <a:normAutofit/>
          </a:bodyPr>
          <a:lstStyle/>
          <a:p>
            <a:r>
              <a:rPr lang="en-US" altLang="ja-JP" sz="3600" dirty="0">
                <a:solidFill>
                  <a:schemeClr val="accent2"/>
                </a:solidFill>
                <a:latin typeface="Agrandir" panose="020B0600070205080204" charset="0"/>
              </a:rPr>
              <a:t>Hypertension</a:t>
            </a:r>
          </a:p>
          <a:p>
            <a:r>
              <a:rPr lang="en-US" altLang="ja-JP" sz="3600" dirty="0">
                <a:solidFill>
                  <a:schemeClr val="accent2"/>
                </a:solidFill>
                <a:latin typeface="Agrandir" panose="020B0600070205080204" charset="0"/>
              </a:rPr>
              <a:t>Blood Pressure Categories</a:t>
            </a:r>
          </a:p>
          <a:p>
            <a:r>
              <a:rPr lang="en-US" altLang="ja-JP" sz="3600" dirty="0">
                <a:solidFill>
                  <a:schemeClr val="accent2"/>
                </a:solidFill>
                <a:latin typeface="Agrandir" panose="020B0600070205080204" charset="0"/>
              </a:rPr>
              <a:t>Cause and Risk Factors</a:t>
            </a:r>
          </a:p>
          <a:p>
            <a:r>
              <a:rPr lang="en-US" altLang="ja-JP" sz="3600" dirty="0">
                <a:solidFill>
                  <a:schemeClr val="accent2"/>
                </a:solidFill>
                <a:latin typeface="Agrandir" panose="020B0600070205080204" charset="0"/>
              </a:rPr>
              <a:t>Symptoms and Silent Nature of Hypertension</a:t>
            </a:r>
          </a:p>
          <a:p>
            <a:r>
              <a:rPr lang="en-US" altLang="ja-JP" sz="3600" dirty="0">
                <a:solidFill>
                  <a:schemeClr val="accent2"/>
                </a:solidFill>
                <a:latin typeface="Agrandir" panose="020B0600070205080204" charset="0"/>
              </a:rPr>
              <a:t>Complications of Hypertension</a:t>
            </a:r>
          </a:p>
          <a:p>
            <a:r>
              <a:rPr lang="en-US" altLang="ja-JP" sz="3600" dirty="0">
                <a:solidFill>
                  <a:schemeClr val="accent2"/>
                </a:solidFill>
                <a:latin typeface="Agrandir" panose="020B0600070205080204" charset="0"/>
              </a:rPr>
              <a:t>Diagnosis and Monitoring</a:t>
            </a:r>
          </a:p>
          <a:p>
            <a:r>
              <a:rPr lang="en-US" altLang="ja-JP" sz="3600" dirty="0">
                <a:solidFill>
                  <a:schemeClr val="accent2"/>
                </a:solidFill>
                <a:latin typeface="Agrandir" panose="020B0600070205080204" charset="0"/>
              </a:rPr>
              <a:t>Medication and Medical Management</a:t>
            </a:r>
          </a:p>
          <a:p>
            <a:r>
              <a:rPr lang="en-US" altLang="ja-JP" sz="3600" dirty="0">
                <a:solidFill>
                  <a:schemeClr val="accent2"/>
                </a:solidFill>
                <a:latin typeface="Agrandir" panose="020B0600070205080204" charset="0"/>
              </a:rPr>
              <a:t>Lifestyle Modifications for Management</a:t>
            </a: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ja-JP" altLang="en-US" sz="3600" dirty="0">
              <a:solidFill>
                <a:schemeClr val="accent2"/>
              </a:solidFill>
              <a:latin typeface="Agrandir" panose="020B0600070205080204" charset="0"/>
            </a:endParaRPr>
          </a:p>
        </p:txBody>
      </p:sp>
      <p:pic>
        <p:nvPicPr>
          <p:cNvPr id="4" name="Picture 3">
            <a:extLst>
              <a:ext uri="{FF2B5EF4-FFF2-40B4-BE49-F238E27FC236}">
                <a16:creationId xmlns:a16="http://schemas.microsoft.com/office/drawing/2014/main" id="{1B90BC98-7379-C9AF-282A-A763AE91590A}"/>
              </a:ext>
            </a:extLst>
          </p:cNvPr>
          <p:cNvPicPr>
            <a:picLocks noChangeAspect="1"/>
          </p:cNvPicPr>
          <p:nvPr/>
        </p:nvPicPr>
        <p:blipFill>
          <a:blip r:embed="rId2"/>
          <a:stretch>
            <a:fillRect/>
          </a:stretch>
        </p:blipFill>
        <p:spPr>
          <a:xfrm>
            <a:off x="11430000" y="3680973"/>
            <a:ext cx="5944115" cy="4298053"/>
          </a:xfrm>
          <a:prstGeom prst="rect">
            <a:avLst/>
          </a:prstGeom>
        </p:spPr>
      </p:pic>
      <p:pic>
        <p:nvPicPr>
          <p:cNvPr id="5" name="Picture 4">
            <a:extLst>
              <a:ext uri="{FF2B5EF4-FFF2-40B4-BE49-F238E27FC236}">
                <a16:creationId xmlns:a16="http://schemas.microsoft.com/office/drawing/2014/main" id="{40D44A33-5887-4B9F-4537-4E2F58A63309}"/>
              </a:ext>
            </a:extLst>
          </p:cNvPr>
          <p:cNvPicPr>
            <a:picLocks noChangeAspect="1"/>
          </p:cNvPicPr>
          <p:nvPr/>
        </p:nvPicPr>
        <p:blipFill>
          <a:blip r:embed="rId3"/>
          <a:stretch>
            <a:fillRect/>
          </a:stretch>
        </p:blipFill>
        <p:spPr>
          <a:xfrm>
            <a:off x="8654716" y="903432"/>
            <a:ext cx="3365284" cy="2438611"/>
          </a:xfrm>
          <a:prstGeom prst="rect">
            <a:avLst/>
          </a:prstGeom>
        </p:spPr>
      </p:pic>
    </p:spTree>
    <p:extLst>
      <p:ext uri="{BB962C8B-B14F-4D97-AF65-F5344CB8AC3E}">
        <p14:creationId xmlns:p14="http://schemas.microsoft.com/office/powerpoint/2010/main" val="382517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2247116">
            <a:off x="12313196" y="5693740"/>
            <a:ext cx="7868596" cy="5822761"/>
          </a:xfrm>
          <a:custGeom>
            <a:avLst/>
            <a:gdLst/>
            <a:ahLst/>
            <a:cxnLst/>
            <a:rect l="l" t="t" r="r" b="b"/>
            <a:pathLst>
              <a:path w="7868596" h="5822761">
                <a:moveTo>
                  <a:pt x="0" y="0"/>
                </a:moveTo>
                <a:lnTo>
                  <a:pt x="7868596" y="0"/>
                </a:lnTo>
                <a:lnTo>
                  <a:pt x="7868596" y="5822761"/>
                </a:lnTo>
                <a:lnTo>
                  <a:pt x="0" y="58227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15024657" y="2370130"/>
            <a:ext cx="3829113" cy="3936471"/>
          </a:xfrm>
          <a:custGeom>
            <a:avLst/>
            <a:gdLst/>
            <a:ahLst/>
            <a:cxnLst/>
            <a:rect l="l" t="t" r="r" b="b"/>
            <a:pathLst>
              <a:path w="3829113" h="3936471">
                <a:moveTo>
                  <a:pt x="0" y="0"/>
                </a:moveTo>
                <a:lnTo>
                  <a:pt x="3829113" y="0"/>
                </a:lnTo>
                <a:lnTo>
                  <a:pt x="3829113" y="3936471"/>
                </a:lnTo>
                <a:lnTo>
                  <a:pt x="0" y="3936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1660014" y="5143500"/>
            <a:ext cx="7193756" cy="2615911"/>
          </a:xfrm>
          <a:custGeom>
            <a:avLst/>
            <a:gdLst/>
            <a:ahLst/>
            <a:cxnLst/>
            <a:rect l="l" t="t" r="r" b="b"/>
            <a:pathLst>
              <a:path w="7193756" h="2615911">
                <a:moveTo>
                  <a:pt x="0" y="0"/>
                </a:moveTo>
                <a:lnTo>
                  <a:pt x="7193756" y="0"/>
                </a:lnTo>
                <a:lnTo>
                  <a:pt x="7193756" y="2615911"/>
                </a:lnTo>
                <a:lnTo>
                  <a:pt x="0" y="2615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10800000">
            <a:off x="1028700" y="3257026"/>
            <a:ext cx="9922201" cy="5263880"/>
          </a:xfrm>
          <a:custGeom>
            <a:avLst/>
            <a:gdLst/>
            <a:ahLst/>
            <a:cxnLst/>
            <a:rect l="l" t="t" r="r" b="b"/>
            <a:pathLst>
              <a:path w="9922201" h="5263880">
                <a:moveTo>
                  <a:pt x="0" y="0"/>
                </a:moveTo>
                <a:lnTo>
                  <a:pt x="9922201" y="0"/>
                </a:lnTo>
                <a:lnTo>
                  <a:pt x="9922201" y="5263880"/>
                </a:lnTo>
                <a:lnTo>
                  <a:pt x="0" y="5263880"/>
                </a:lnTo>
                <a:lnTo>
                  <a:pt x="0" y="0"/>
                </a:lnTo>
                <a:close/>
              </a:path>
            </a:pathLst>
          </a:custGeom>
          <a:blipFill>
            <a:blip r:embed="rId9">
              <a:extLst>
                <a:ext uri="{96DAC541-7B7A-43D3-8B79-37D633B846F1}">
                  <asvg:svgBlip xmlns:asvg="http://schemas.microsoft.com/office/drawing/2016/SVG/main" r:embed="rId10"/>
                </a:ext>
              </a:extLst>
            </a:blip>
            <a:stretch>
              <a:fillRect t="-13463" b="-20540"/>
            </a:stretch>
          </a:blipFill>
        </p:spPr>
        <p:txBody>
          <a:bodyPr/>
          <a:lstStyle/>
          <a:p>
            <a:endParaRPr lang="ja-JP" altLang="en-US"/>
          </a:p>
        </p:txBody>
      </p:sp>
      <p:sp>
        <p:nvSpPr>
          <p:cNvPr id="6" name="TextBox 6"/>
          <p:cNvSpPr txBox="1"/>
          <p:nvPr/>
        </p:nvSpPr>
        <p:spPr>
          <a:xfrm>
            <a:off x="1638438" y="3901452"/>
            <a:ext cx="8746529" cy="3857960"/>
          </a:xfrm>
          <a:prstGeom prst="rect">
            <a:avLst/>
          </a:prstGeom>
        </p:spPr>
        <p:txBody>
          <a:bodyPr lIns="0" tIns="0" rIns="0" bIns="0" rtlCol="0" anchor="t">
            <a:spAutoFit/>
          </a:bodyPr>
          <a:lstStyle/>
          <a:p>
            <a:pPr algn="l">
              <a:lnSpc>
                <a:spcPts val="3359"/>
              </a:lnSpc>
            </a:pPr>
            <a:r>
              <a:rPr lang="en-US" sz="2799" dirty="0">
                <a:solidFill>
                  <a:srgbClr val="A2272C"/>
                </a:solidFill>
                <a:latin typeface="Agrandir"/>
                <a:ea typeface="Agrandir"/>
                <a:cs typeface="Agrandir"/>
                <a:sym typeface="Agrandir"/>
              </a:rPr>
              <a:t>Hypertension, commonly known as high blood pressure, is a condition in which the force of the blood against the artery walls is consistently too high. Over time, this increased pressure can lead to serious health complications, including heart disease, stroke, and kidney problems. Blood pressure is measured in millimeters of mercury (mmHg) and recorded as two numbers: systolic (the top number) and diastolic (the bottom number).</a:t>
            </a:r>
          </a:p>
        </p:txBody>
      </p:sp>
      <p:sp>
        <p:nvSpPr>
          <p:cNvPr id="7" name="TextBox 7"/>
          <p:cNvSpPr txBox="1"/>
          <p:nvPr/>
        </p:nvSpPr>
        <p:spPr>
          <a:xfrm>
            <a:off x="1388542" y="1375339"/>
            <a:ext cx="9246321" cy="994866"/>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WHAT IS HYPERTENSION?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dirty="0"/>
          </a:p>
        </p:txBody>
      </p:sp>
      <p:sp>
        <p:nvSpPr>
          <p:cNvPr id="5" name="TextBox 5"/>
          <p:cNvSpPr txBox="1"/>
          <p:nvPr/>
        </p:nvSpPr>
        <p:spPr>
          <a:xfrm>
            <a:off x="4020586" y="2452443"/>
            <a:ext cx="10246829" cy="923999"/>
          </a:xfrm>
          <a:prstGeom prst="rect">
            <a:avLst/>
          </a:prstGeom>
        </p:spPr>
        <p:txBody>
          <a:bodyPr lIns="0" tIns="0" rIns="0" bIns="0" rtlCol="0" anchor="t">
            <a:spAutoFit/>
          </a:bodyPr>
          <a:lstStyle/>
          <a:p>
            <a:pPr marL="0" lvl="0" indent="0" algn="ctr">
              <a:lnSpc>
                <a:spcPts val="3359"/>
              </a:lnSpc>
              <a:spcBef>
                <a:spcPct val="0"/>
              </a:spcBef>
            </a:pPr>
            <a:r>
              <a:rPr lang="en-US" sz="2799" dirty="0">
                <a:solidFill>
                  <a:srgbClr val="A2272C"/>
                </a:solidFill>
                <a:latin typeface="Agrandir"/>
                <a:ea typeface="Agrandir"/>
                <a:cs typeface="Agrandir"/>
                <a:sym typeface="Agrandir"/>
              </a:rPr>
              <a:t>According to standa</a:t>
            </a:r>
            <a:r>
              <a:rPr lang="en-US" sz="2799" u="none" strike="noStrike" dirty="0">
                <a:solidFill>
                  <a:srgbClr val="A2272C"/>
                </a:solidFill>
                <a:latin typeface="Agrandir"/>
                <a:ea typeface="Agrandir"/>
                <a:cs typeface="Agrandir"/>
                <a:sym typeface="Agrandir"/>
              </a:rPr>
              <a:t>rd guidelines, blood pressure levels are categorized as:</a:t>
            </a:r>
          </a:p>
        </p:txBody>
      </p:sp>
      <p:sp>
        <p:nvSpPr>
          <p:cNvPr id="6" name="TextBox 6"/>
          <p:cNvSpPr txBox="1"/>
          <p:nvPr/>
        </p:nvSpPr>
        <p:spPr>
          <a:xfrm>
            <a:off x="3695418" y="1066726"/>
            <a:ext cx="10897164"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BLOOD PRESSURE CATEGORIES</a:t>
            </a:r>
          </a:p>
        </p:txBody>
      </p:sp>
      <p:sp>
        <p:nvSpPr>
          <p:cNvPr id="7" name="TextBox 7"/>
          <p:cNvSpPr txBox="1"/>
          <p:nvPr/>
        </p:nvSpPr>
        <p:spPr>
          <a:xfrm>
            <a:off x="7601550" y="3819264"/>
            <a:ext cx="3084901" cy="536014"/>
          </a:xfrm>
          <a:prstGeom prst="rect">
            <a:avLst/>
          </a:prstGeom>
        </p:spPr>
        <p:txBody>
          <a:bodyPr lIns="0" tIns="0" rIns="0" bIns="0" rtlCol="0" anchor="t">
            <a:spAutoFit/>
          </a:bodyPr>
          <a:lstStyle/>
          <a:p>
            <a:pPr algn="ctr">
              <a:lnSpc>
                <a:spcPts val="3639"/>
              </a:lnSpc>
            </a:pPr>
            <a:r>
              <a:rPr lang="en-US" sz="2799" b="1" dirty="0">
                <a:solidFill>
                  <a:srgbClr val="000000"/>
                </a:solidFill>
                <a:latin typeface="Agrandir Bold"/>
                <a:ea typeface="Agrandir Bold"/>
                <a:cs typeface="Agrandir Bold"/>
                <a:sym typeface="Agrandir Bold"/>
              </a:rPr>
              <a:t>Normal</a:t>
            </a:r>
          </a:p>
        </p:txBody>
      </p:sp>
      <p:sp>
        <p:nvSpPr>
          <p:cNvPr id="8" name="TextBox 8"/>
          <p:cNvSpPr txBox="1"/>
          <p:nvPr/>
        </p:nvSpPr>
        <p:spPr>
          <a:xfrm>
            <a:off x="2177750" y="5397273"/>
            <a:ext cx="3654643"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Elevated</a:t>
            </a:r>
          </a:p>
        </p:txBody>
      </p:sp>
      <p:sp>
        <p:nvSpPr>
          <p:cNvPr id="9" name="TextBox 9"/>
          <p:cNvSpPr txBox="1"/>
          <p:nvPr/>
        </p:nvSpPr>
        <p:spPr>
          <a:xfrm>
            <a:off x="6999956" y="4344745"/>
            <a:ext cx="4288089" cy="536014"/>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Less than 120/80 mmHg</a:t>
            </a:r>
          </a:p>
        </p:txBody>
      </p:sp>
      <p:sp>
        <p:nvSpPr>
          <p:cNvPr id="10" name="TextBox 10"/>
          <p:cNvSpPr txBox="1"/>
          <p:nvPr/>
        </p:nvSpPr>
        <p:spPr>
          <a:xfrm>
            <a:off x="2177750" y="5923763"/>
            <a:ext cx="4807421"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120–129 and diastolic less than 80 mmHg</a:t>
            </a:r>
          </a:p>
        </p:txBody>
      </p:sp>
      <p:sp>
        <p:nvSpPr>
          <p:cNvPr id="11" name="TextBox 11"/>
          <p:cNvSpPr txBox="1"/>
          <p:nvPr/>
        </p:nvSpPr>
        <p:spPr>
          <a:xfrm>
            <a:off x="12453781" y="7426967"/>
            <a:ext cx="3817692"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Hypertensive Crisis</a:t>
            </a:r>
          </a:p>
        </p:txBody>
      </p:sp>
      <p:sp>
        <p:nvSpPr>
          <p:cNvPr id="12" name="TextBox 12"/>
          <p:cNvSpPr txBox="1"/>
          <p:nvPr/>
        </p:nvSpPr>
        <p:spPr>
          <a:xfrm>
            <a:off x="12464730" y="5112724"/>
            <a:ext cx="4124061"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2</a:t>
            </a:r>
          </a:p>
        </p:txBody>
      </p:sp>
      <p:sp>
        <p:nvSpPr>
          <p:cNvPr id="13" name="TextBox 13"/>
          <p:cNvSpPr txBox="1"/>
          <p:nvPr/>
        </p:nvSpPr>
        <p:spPr>
          <a:xfrm>
            <a:off x="12464730" y="8005585"/>
            <a:ext cx="3934936"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over 180 and/or diastolic over 120 mmHg</a:t>
            </a:r>
          </a:p>
        </p:txBody>
      </p:sp>
      <p:sp>
        <p:nvSpPr>
          <p:cNvPr id="14" name="TextBox 14"/>
          <p:cNvSpPr txBox="1"/>
          <p:nvPr/>
        </p:nvSpPr>
        <p:spPr>
          <a:xfrm>
            <a:off x="12464730" y="5703317"/>
            <a:ext cx="3671454"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140 or higher or diastolic 90 or higher</a:t>
            </a:r>
          </a:p>
        </p:txBody>
      </p:sp>
      <p:sp>
        <p:nvSpPr>
          <p:cNvPr id="15" name="Freeform 15"/>
          <p:cNvSpPr/>
          <p:nvPr/>
        </p:nvSpPr>
        <p:spPr>
          <a:xfrm rot="9417837" flipV="1">
            <a:off x="10608069" y="5729968"/>
            <a:ext cx="1590937" cy="481258"/>
          </a:xfrm>
          <a:custGeom>
            <a:avLst/>
            <a:gdLst/>
            <a:ahLst/>
            <a:cxnLst/>
            <a:rect l="l" t="t" r="r" b="b"/>
            <a:pathLst>
              <a:path w="1590937" h="481258">
                <a:moveTo>
                  <a:pt x="0" y="481258"/>
                </a:moveTo>
                <a:lnTo>
                  <a:pt x="1590936" y="481258"/>
                </a:lnTo>
                <a:lnTo>
                  <a:pt x="1590936" y="0"/>
                </a:lnTo>
                <a:lnTo>
                  <a:pt x="0" y="0"/>
                </a:lnTo>
                <a:lnTo>
                  <a:pt x="0" y="48125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6" name="Freeform 16"/>
          <p:cNvSpPr/>
          <p:nvPr/>
        </p:nvSpPr>
        <p:spPr>
          <a:xfrm rot="-9612676">
            <a:off x="10776134" y="8522381"/>
            <a:ext cx="1276717" cy="691576"/>
          </a:xfrm>
          <a:custGeom>
            <a:avLst/>
            <a:gdLst/>
            <a:ahLst/>
            <a:cxnLst/>
            <a:rect l="l" t="t" r="r" b="b"/>
            <a:pathLst>
              <a:path w="1276717" h="691576">
                <a:moveTo>
                  <a:pt x="0" y="0"/>
                </a:moveTo>
                <a:lnTo>
                  <a:pt x="1276717" y="0"/>
                </a:lnTo>
                <a:lnTo>
                  <a:pt x="1276717" y="691575"/>
                </a:lnTo>
                <a:lnTo>
                  <a:pt x="0" y="691575"/>
                </a:lnTo>
                <a:lnTo>
                  <a:pt x="0" y="0"/>
                </a:lnTo>
                <a:close/>
              </a:path>
            </a:pathLst>
          </a:custGeom>
          <a:blipFill>
            <a:blip r:embed="rId9">
              <a:extLst>
                <a:ext uri="{96DAC541-7B7A-43D3-8B79-37D633B846F1}">
                  <asvg:svgBlip xmlns:asvg="http://schemas.microsoft.com/office/drawing/2016/SVG/main" r:embed="rId10"/>
                </a:ext>
              </a:extLst>
            </a:blip>
            <a:stretch>
              <a:fillRect l="-79068"/>
            </a:stretch>
          </a:blipFill>
        </p:spPr>
        <p:txBody>
          <a:bodyPr/>
          <a:lstStyle/>
          <a:p>
            <a:endParaRPr lang="ja-JP" altLang="en-US"/>
          </a:p>
        </p:txBody>
      </p:sp>
      <p:sp>
        <p:nvSpPr>
          <p:cNvPr id="17" name="Freeform 17"/>
          <p:cNvSpPr/>
          <p:nvPr/>
        </p:nvSpPr>
        <p:spPr>
          <a:xfrm>
            <a:off x="7583083" y="6244578"/>
            <a:ext cx="2994257" cy="3580089"/>
          </a:xfrm>
          <a:custGeom>
            <a:avLst/>
            <a:gdLst/>
            <a:ahLst/>
            <a:cxnLst/>
            <a:rect l="l" t="t" r="r" b="b"/>
            <a:pathLst>
              <a:path w="2994257" h="3580089">
                <a:moveTo>
                  <a:pt x="0" y="0"/>
                </a:moveTo>
                <a:lnTo>
                  <a:pt x="2994257" y="0"/>
                </a:lnTo>
                <a:lnTo>
                  <a:pt x="2994257" y="3580089"/>
                </a:lnTo>
                <a:lnTo>
                  <a:pt x="0" y="35800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8" name="TextBox 18"/>
          <p:cNvSpPr txBox="1"/>
          <p:nvPr/>
        </p:nvSpPr>
        <p:spPr>
          <a:xfrm>
            <a:off x="2174746" y="7712216"/>
            <a:ext cx="4376658"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1</a:t>
            </a:r>
          </a:p>
        </p:txBody>
      </p:sp>
      <p:sp>
        <p:nvSpPr>
          <p:cNvPr id="19" name="TextBox 19"/>
          <p:cNvSpPr txBox="1"/>
          <p:nvPr/>
        </p:nvSpPr>
        <p:spPr>
          <a:xfrm>
            <a:off x="2174746" y="8238705"/>
            <a:ext cx="4285085"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130–139 or diastolic 80–89 mmHg</a:t>
            </a:r>
          </a:p>
        </p:txBody>
      </p:sp>
      <p:sp>
        <p:nvSpPr>
          <p:cNvPr id="20" name="Freeform 20"/>
          <p:cNvSpPr/>
          <p:nvPr/>
        </p:nvSpPr>
        <p:spPr>
          <a:xfrm rot="227048">
            <a:off x="6523245" y="5752336"/>
            <a:ext cx="923853" cy="532427"/>
          </a:xfrm>
          <a:custGeom>
            <a:avLst/>
            <a:gdLst/>
            <a:ahLst/>
            <a:cxnLst/>
            <a:rect l="l" t="t" r="r" b="b"/>
            <a:pathLst>
              <a:path w="923853" h="532427">
                <a:moveTo>
                  <a:pt x="0" y="0"/>
                </a:moveTo>
                <a:lnTo>
                  <a:pt x="923852" y="0"/>
                </a:lnTo>
                <a:lnTo>
                  <a:pt x="923852"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
        <p:nvSpPr>
          <p:cNvPr id="21" name="Freeform 21"/>
          <p:cNvSpPr/>
          <p:nvPr/>
        </p:nvSpPr>
        <p:spPr>
          <a:xfrm rot="-1050498" flipV="1">
            <a:off x="6245748" y="8796708"/>
            <a:ext cx="1478846" cy="447351"/>
          </a:xfrm>
          <a:custGeom>
            <a:avLst/>
            <a:gdLst/>
            <a:ahLst/>
            <a:cxnLst/>
            <a:rect l="l" t="t" r="r" b="b"/>
            <a:pathLst>
              <a:path w="1478846" h="447351">
                <a:moveTo>
                  <a:pt x="0" y="447351"/>
                </a:moveTo>
                <a:lnTo>
                  <a:pt x="1478846" y="447351"/>
                </a:lnTo>
                <a:lnTo>
                  <a:pt x="1478846" y="0"/>
                </a:lnTo>
                <a:lnTo>
                  <a:pt x="0" y="0"/>
                </a:lnTo>
                <a:lnTo>
                  <a:pt x="0" y="44735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22" name="Freeform 22"/>
          <p:cNvSpPr/>
          <p:nvPr/>
        </p:nvSpPr>
        <p:spPr>
          <a:xfrm rot="5861763">
            <a:off x="8686635" y="5258920"/>
            <a:ext cx="923853" cy="532427"/>
          </a:xfrm>
          <a:custGeom>
            <a:avLst/>
            <a:gdLst/>
            <a:ahLst/>
            <a:cxnLst/>
            <a:rect l="l" t="t" r="r" b="b"/>
            <a:pathLst>
              <a:path w="923853" h="532427">
                <a:moveTo>
                  <a:pt x="0" y="0"/>
                </a:moveTo>
                <a:lnTo>
                  <a:pt x="923853" y="0"/>
                </a:lnTo>
                <a:lnTo>
                  <a:pt x="923853"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905325" y="-408783"/>
            <a:ext cx="4587733" cy="5557826"/>
          </a:xfrm>
          <a:custGeom>
            <a:avLst/>
            <a:gdLst/>
            <a:ahLst/>
            <a:cxnLst/>
            <a:rect l="l" t="t" r="r" b="b"/>
            <a:pathLst>
              <a:path w="4587733" h="5557826">
                <a:moveTo>
                  <a:pt x="0" y="0"/>
                </a:moveTo>
                <a:lnTo>
                  <a:pt x="4587733" y="0"/>
                </a:lnTo>
                <a:lnTo>
                  <a:pt x="4587733" y="5557826"/>
                </a:lnTo>
                <a:lnTo>
                  <a:pt x="0" y="55578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10800000">
            <a:off x="1028700" y="3257026"/>
            <a:ext cx="11903984" cy="6001274"/>
          </a:xfrm>
          <a:custGeom>
            <a:avLst/>
            <a:gdLst/>
            <a:ahLst/>
            <a:cxnLst/>
            <a:rect l="l" t="t" r="r" b="b"/>
            <a:pathLst>
              <a:path w="11903984" h="6001274">
                <a:moveTo>
                  <a:pt x="0" y="0"/>
                </a:moveTo>
                <a:lnTo>
                  <a:pt x="11903984" y="0"/>
                </a:lnTo>
                <a:lnTo>
                  <a:pt x="11903984" y="6001274"/>
                </a:lnTo>
                <a:lnTo>
                  <a:pt x="0" y="6001274"/>
                </a:lnTo>
                <a:lnTo>
                  <a:pt x="0" y="0"/>
                </a:lnTo>
                <a:close/>
              </a:path>
            </a:pathLst>
          </a:custGeom>
          <a:blipFill>
            <a:blip r:embed="rId5">
              <a:extLst>
                <a:ext uri="{96DAC541-7B7A-43D3-8B79-37D633B846F1}">
                  <asvg:svgBlip xmlns:asvg="http://schemas.microsoft.com/office/drawing/2016/SVG/main" r:embed="rId6"/>
                </a:ext>
              </a:extLst>
            </a:blip>
            <a:stretch>
              <a:fillRect t="-19399" b="-21614"/>
            </a:stretch>
          </a:blipFill>
        </p:spPr>
        <p:txBody>
          <a:bodyPr/>
          <a:lstStyle/>
          <a:p>
            <a:endParaRPr lang="ja-JP" altLang="en-US"/>
          </a:p>
        </p:txBody>
      </p:sp>
      <p:sp>
        <p:nvSpPr>
          <p:cNvPr id="4" name="TextBox 4"/>
          <p:cNvSpPr txBox="1"/>
          <p:nvPr/>
        </p:nvSpPr>
        <p:spPr>
          <a:xfrm>
            <a:off x="1634034" y="3572035"/>
            <a:ext cx="9316866" cy="5115744"/>
          </a:xfrm>
          <a:prstGeom prst="rect">
            <a:avLst/>
          </a:prstGeom>
        </p:spPr>
        <p:txBody>
          <a:bodyPr lIns="0" tIns="0" rIns="0" bIns="0" rtlCol="0" anchor="t">
            <a:spAutoFit/>
          </a:bodyPr>
          <a:lstStyle/>
          <a:p>
            <a:pPr marL="0" lvl="0" indent="0" algn="l">
              <a:lnSpc>
                <a:spcPts val="3600"/>
              </a:lnSpc>
            </a:pPr>
            <a:r>
              <a:rPr lang="en-US" sz="3000" dirty="0">
                <a:solidFill>
                  <a:srgbClr val="A2272C"/>
                </a:solidFill>
                <a:latin typeface="Agrandir"/>
                <a:ea typeface="Agrandir"/>
                <a:cs typeface="Agrandir"/>
                <a:sym typeface="Agrandir"/>
              </a:rPr>
              <a:t>Hypertension can arise from lifestyle and genetic factors, including:</a:t>
            </a:r>
          </a:p>
          <a:p>
            <a:pPr marL="0" lvl="0" indent="0" algn="l">
              <a:lnSpc>
                <a:spcPts val="3600"/>
              </a:lnSpc>
            </a:pPr>
            <a:endParaRPr lang="en-US" sz="3000" dirty="0">
              <a:solidFill>
                <a:srgbClr val="A2272C"/>
              </a:solidFill>
              <a:latin typeface="Agrandir"/>
              <a:ea typeface="Agrandir"/>
              <a:cs typeface="Agrandir"/>
              <a:sym typeface="Agrandir"/>
            </a:endParaRP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Unhealthy diet (high in salt and saturated fats)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Lack of physical activity</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Obesity or being overweight</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Excessive alcohol or tobacco use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Chronic stress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Family history of high blood pressure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It may also be secondary to conditions like kidney disease or hormonal disorders.</a:t>
            </a:r>
          </a:p>
        </p:txBody>
      </p:sp>
      <p:sp>
        <p:nvSpPr>
          <p:cNvPr id="5" name="Freeform 5"/>
          <p:cNvSpPr/>
          <p:nvPr/>
        </p:nvSpPr>
        <p:spPr>
          <a:xfrm rot="5282488">
            <a:off x="13919687" y="4130222"/>
            <a:ext cx="5414609" cy="9893804"/>
          </a:xfrm>
          <a:custGeom>
            <a:avLst/>
            <a:gdLst/>
            <a:ahLst/>
            <a:cxnLst/>
            <a:rect l="l" t="t" r="r" b="b"/>
            <a:pathLst>
              <a:path w="5414609" h="9893804">
                <a:moveTo>
                  <a:pt x="0" y="0"/>
                </a:moveTo>
                <a:lnTo>
                  <a:pt x="5414609" y="0"/>
                </a:lnTo>
                <a:lnTo>
                  <a:pt x="5414609" y="9893805"/>
                </a:lnTo>
                <a:lnTo>
                  <a:pt x="0" y="98938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6" name="Freeform 6"/>
          <p:cNvSpPr/>
          <p:nvPr/>
        </p:nvSpPr>
        <p:spPr>
          <a:xfrm>
            <a:off x="11303740" y="3939129"/>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7" name="Freeform 7"/>
          <p:cNvSpPr/>
          <p:nvPr/>
        </p:nvSpPr>
        <p:spPr>
          <a:xfrm>
            <a:off x="14431287" y="4825497"/>
            <a:ext cx="3127547" cy="2263206"/>
          </a:xfrm>
          <a:custGeom>
            <a:avLst/>
            <a:gdLst/>
            <a:ahLst/>
            <a:cxnLst/>
            <a:rect l="l" t="t" r="r" b="b"/>
            <a:pathLst>
              <a:path w="3127547" h="2263206">
                <a:moveTo>
                  <a:pt x="0" y="0"/>
                </a:moveTo>
                <a:lnTo>
                  <a:pt x="3127547" y="0"/>
                </a:lnTo>
                <a:lnTo>
                  <a:pt x="3127547" y="2263206"/>
                </a:lnTo>
                <a:lnTo>
                  <a:pt x="0" y="2263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8" name="Freeform 8"/>
          <p:cNvSpPr/>
          <p:nvPr/>
        </p:nvSpPr>
        <p:spPr>
          <a:xfrm>
            <a:off x="12198444" y="6630043"/>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1388542" y="1375339"/>
            <a:ext cx="13042745" cy="994866"/>
          </a:xfrm>
          <a:prstGeom prst="rect">
            <a:avLst/>
          </a:prstGeom>
        </p:spPr>
        <p:txBody>
          <a:bodyPr lIns="0" tIns="0" rIns="0" bIns="0" rtlCol="0" anchor="t">
            <a:spAutoFit/>
          </a:bodyPr>
          <a:lstStyle/>
          <a:p>
            <a:pPr marL="0" lvl="0" indent="0" algn="l">
              <a:lnSpc>
                <a:spcPts val="7752"/>
              </a:lnSpc>
            </a:pPr>
            <a:r>
              <a:rPr lang="en-US" sz="6800" b="1">
                <a:solidFill>
                  <a:srgbClr val="A2272C"/>
                </a:solidFill>
                <a:latin typeface="Londrina Solid Heavy"/>
                <a:ea typeface="Londrina Solid Heavy"/>
                <a:cs typeface="Londrina Solid Heavy"/>
                <a:sym typeface="Londrina Solid Heavy"/>
              </a:rPr>
              <a:t>CAUSES AND RISK FACTORS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648104"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8349070" y="86452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flipH="1">
            <a:off x="10844615" y="2342576"/>
            <a:ext cx="6292990" cy="7743052"/>
          </a:xfrm>
          <a:custGeom>
            <a:avLst/>
            <a:gdLst/>
            <a:ahLst/>
            <a:cxnLst/>
            <a:rect l="l" t="t" r="r" b="b"/>
            <a:pathLst>
              <a:path w="6292990" h="7743052">
                <a:moveTo>
                  <a:pt x="6292990" y="0"/>
                </a:moveTo>
                <a:lnTo>
                  <a:pt x="0" y="0"/>
                </a:lnTo>
                <a:lnTo>
                  <a:pt x="0" y="7743052"/>
                </a:lnTo>
                <a:lnTo>
                  <a:pt x="6292990" y="7743052"/>
                </a:lnTo>
                <a:lnTo>
                  <a:pt x="62929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Freeform 6"/>
          <p:cNvSpPr/>
          <p:nvPr/>
        </p:nvSpPr>
        <p:spPr>
          <a:xfrm>
            <a:off x="11779029" y="1322134"/>
            <a:ext cx="1296174" cy="1020442"/>
          </a:xfrm>
          <a:custGeom>
            <a:avLst/>
            <a:gdLst/>
            <a:ahLst/>
            <a:cxnLst/>
            <a:rect l="l" t="t" r="r" b="b"/>
            <a:pathLst>
              <a:path w="1296174" h="1020442">
                <a:moveTo>
                  <a:pt x="0" y="0"/>
                </a:moveTo>
                <a:lnTo>
                  <a:pt x="1296174" y="0"/>
                </a:lnTo>
                <a:lnTo>
                  <a:pt x="1296174" y="1020442"/>
                </a:lnTo>
                <a:lnTo>
                  <a:pt x="0" y="10204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7" name="Freeform 7"/>
          <p:cNvSpPr/>
          <p:nvPr/>
        </p:nvSpPr>
        <p:spPr>
          <a:xfrm>
            <a:off x="14805515" y="1500100"/>
            <a:ext cx="2808799" cy="2661337"/>
          </a:xfrm>
          <a:custGeom>
            <a:avLst/>
            <a:gdLst/>
            <a:ahLst/>
            <a:cxnLst/>
            <a:rect l="l" t="t" r="r" b="b"/>
            <a:pathLst>
              <a:path w="2808799" h="2661337">
                <a:moveTo>
                  <a:pt x="0" y="0"/>
                </a:moveTo>
                <a:lnTo>
                  <a:pt x="2808799" y="0"/>
                </a:lnTo>
                <a:lnTo>
                  <a:pt x="2808799" y="2661337"/>
                </a:lnTo>
                <a:lnTo>
                  <a:pt x="0" y="2661337"/>
                </a:lnTo>
                <a:lnTo>
                  <a:pt x="0" y="0"/>
                </a:lnTo>
                <a:close/>
              </a:path>
            </a:pathLst>
          </a:custGeom>
          <a:blipFill>
            <a:blip r:embed="rId13"/>
            <a:stretch>
              <a:fillRect/>
            </a:stretch>
          </a:blipFill>
        </p:spPr>
        <p:txBody>
          <a:bodyPr/>
          <a:lstStyle/>
          <a:p>
            <a:endParaRPr lang="ja-JP" altLang="en-US"/>
          </a:p>
        </p:txBody>
      </p:sp>
      <p:sp>
        <p:nvSpPr>
          <p:cNvPr id="8" name="TextBox 8"/>
          <p:cNvSpPr txBox="1"/>
          <p:nvPr/>
        </p:nvSpPr>
        <p:spPr>
          <a:xfrm>
            <a:off x="1716508" y="4457938"/>
            <a:ext cx="7575785" cy="4438315"/>
          </a:xfrm>
          <a:prstGeom prst="rect">
            <a:avLst/>
          </a:prstGeom>
        </p:spPr>
        <p:txBody>
          <a:bodyPr lIns="0" tIns="0" rIns="0" bIns="0" rtlCol="0" anchor="t">
            <a:spAutoFit/>
          </a:bodyPr>
          <a:lstStyle/>
          <a:p>
            <a:pPr marL="0" lvl="0" indent="0" algn="l">
              <a:lnSpc>
                <a:spcPts val="3899"/>
              </a:lnSpc>
              <a:spcBef>
                <a:spcPct val="0"/>
              </a:spcBef>
            </a:pPr>
            <a:r>
              <a:rPr lang="en-US" sz="2999" dirty="0">
                <a:solidFill>
                  <a:srgbClr val="A2272C"/>
                </a:solidFill>
                <a:latin typeface="Agrandir"/>
                <a:ea typeface="Agrandir"/>
                <a:cs typeface="Agrandir"/>
                <a:sym typeface="Agrandir"/>
              </a:rPr>
              <a:t>Hyp</a:t>
            </a:r>
            <a:r>
              <a:rPr lang="en-US" sz="2999" u="none" strike="noStrike" dirty="0">
                <a:solidFill>
                  <a:srgbClr val="A2272C"/>
                </a:solidFill>
                <a:latin typeface="Agrandir"/>
                <a:ea typeface="Agrandir"/>
                <a:cs typeface="Agrandir"/>
                <a:sym typeface="Agrandir"/>
              </a:rPr>
              <a:t>ertension is often called the "silent killer" because it typically has no obvious symptoms until significant damage has occurred. When symptoms do appear, they may include headaches, shortness of breath, nosebleeds, or chest pain—but these are not always present and often appear when blood pressure is dangerously high.</a:t>
            </a:r>
          </a:p>
        </p:txBody>
      </p:sp>
      <p:sp>
        <p:nvSpPr>
          <p:cNvPr id="9" name="TextBox 9"/>
          <p:cNvSpPr txBox="1"/>
          <p:nvPr/>
        </p:nvSpPr>
        <p:spPr>
          <a:xfrm>
            <a:off x="1716508" y="2227423"/>
            <a:ext cx="7575785" cy="1750621"/>
          </a:xfrm>
          <a:prstGeom prst="rect">
            <a:avLst/>
          </a:prstGeom>
        </p:spPr>
        <p:txBody>
          <a:bodyPr lIns="0" tIns="0" rIns="0" bIns="0" rtlCol="0" anchor="t">
            <a:spAutoFit/>
          </a:bodyPr>
          <a:lstStyle/>
          <a:p>
            <a:pPr marL="0" lvl="0" indent="0" algn="l">
              <a:lnSpc>
                <a:spcPts val="6840"/>
              </a:lnSpc>
            </a:pPr>
            <a:r>
              <a:rPr lang="en-US" sz="6000" b="1" dirty="0">
                <a:solidFill>
                  <a:srgbClr val="A2272C"/>
                </a:solidFill>
                <a:latin typeface="Londrina Solid Heavy"/>
                <a:ea typeface="Londrina Solid Heavy"/>
                <a:cs typeface="Londrina Solid Heavy"/>
                <a:sym typeface="Londrina Solid Heavy"/>
              </a:rPr>
              <a:t>SYMPTOMS AND THE SILENT NATURE OF HYPERTENSION</a:t>
            </a:r>
          </a:p>
        </p:txBody>
      </p:sp>
      <p:sp>
        <p:nvSpPr>
          <p:cNvPr id="10" name="Freeform 10"/>
          <p:cNvSpPr/>
          <p:nvPr/>
        </p:nvSpPr>
        <p:spPr>
          <a:xfrm>
            <a:off x="15448765" y="1970761"/>
            <a:ext cx="1525726" cy="1251095"/>
          </a:xfrm>
          <a:custGeom>
            <a:avLst/>
            <a:gdLst/>
            <a:ahLst/>
            <a:cxnLst/>
            <a:rect l="l" t="t" r="r" b="b"/>
            <a:pathLst>
              <a:path w="1525726" h="1251095">
                <a:moveTo>
                  <a:pt x="0" y="0"/>
                </a:moveTo>
                <a:lnTo>
                  <a:pt x="1525726" y="0"/>
                </a:lnTo>
                <a:lnTo>
                  <a:pt x="1525726" y="1251095"/>
                </a:lnTo>
                <a:lnTo>
                  <a:pt x="0" y="1251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15420054" y="8409558"/>
            <a:ext cx="2914626" cy="3278209"/>
          </a:xfrm>
          <a:custGeom>
            <a:avLst/>
            <a:gdLst/>
            <a:ahLst/>
            <a:cxnLst/>
            <a:rect l="l" t="t" r="r" b="b"/>
            <a:pathLst>
              <a:path w="2914626" h="3278209">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2018171">
            <a:off x="-695725" y="-266968"/>
            <a:ext cx="5434068" cy="3784087"/>
          </a:xfrm>
          <a:custGeom>
            <a:avLst/>
            <a:gdLst/>
            <a:ahLst/>
            <a:cxnLst/>
            <a:rect l="l" t="t" r="r" b="b"/>
            <a:pathLst>
              <a:path w="5434068" h="3784087">
                <a:moveTo>
                  <a:pt x="0" y="0"/>
                </a:moveTo>
                <a:lnTo>
                  <a:pt x="5434067" y="0"/>
                </a:lnTo>
                <a:lnTo>
                  <a:pt x="5434067" y="3784087"/>
                </a:lnTo>
                <a:lnTo>
                  <a:pt x="0" y="37840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sp>
        <p:nvSpPr>
          <p:cNvPr id="5" name="Freeform 5"/>
          <p:cNvSpPr/>
          <p:nvPr/>
        </p:nvSpPr>
        <p:spPr>
          <a:xfrm>
            <a:off x="2652575" y="5375829"/>
            <a:ext cx="3532392" cy="4223512"/>
          </a:xfrm>
          <a:custGeom>
            <a:avLst/>
            <a:gdLst/>
            <a:ahLst/>
            <a:cxnLst/>
            <a:rect l="l" t="t" r="r" b="b"/>
            <a:pathLst>
              <a:path w="3532392" h="4223512">
                <a:moveTo>
                  <a:pt x="0" y="0"/>
                </a:moveTo>
                <a:lnTo>
                  <a:pt x="3532392" y="0"/>
                </a:lnTo>
                <a:lnTo>
                  <a:pt x="3532392" y="4223512"/>
                </a:lnTo>
                <a:lnTo>
                  <a:pt x="0" y="42235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AutoShape 6"/>
          <p:cNvSpPr/>
          <p:nvPr/>
        </p:nvSpPr>
        <p:spPr>
          <a:xfrm flipH="1" flipV="1">
            <a:off x="5105717" y="7146561"/>
            <a:ext cx="888100" cy="295839"/>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7" name="AutoShape 7"/>
          <p:cNvSpPr/>
          <p:nvPr/>
        </p:nvSpPr>
        <p:spPr>
          <a:xfrm>
            <a:off x="5275216" y="7474542"/>
            <a:ext cx="112507" cy="929293"/>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8" name="AutoShape 8"/>
          <p:cNvSpPr/>
          <p:nvPr/>
        </p:nvSpPr>
        <p:spPr>
          <a:xfrm flipH="1" flipV="1">
            <a:off x="4216473" y="5850212"/>
            <a:ext cx="707451" cy="1774310"/>
          </a:xfrm>
          <a:prstGeom prst="line">
            <a:avLst/>
          </a:prstGeom>
          <a:ln w="95250" cap="flat">
            <a:solidFill>
              <a:srgbClr val="FFE1DA"/>
            </a:solidFill>
            <a:prstDash val="solid"/>
            <a:headEnd type="none" w="sm" len="sm"/>
            <a:tailEnd type="arrow" w="med" len="sm"/>
          </a:ln>
        </p:spPr>
        <p:txBody>
          <a:bodyPr/>
          <a:lstStyle/>
          <a:p>
            <a:endParaRPr lang="ja-JP" altLang="en-US"/>
          </a:p>
        </p:txBody>
      </p:sp>
      <p:grpSp>
        <p:nvGrpSpPr>
          <p:cNvPr id="9" name="Group 9"/>
          <p:cNvGrpSpPr/>
          <p:nvPr/>
        </p:nvGrpSpPr>
        <p:grpSpPr>
          <a:xfrm>
            <a:off x="7823783" y="4209664"/>
            <a:ext cx="898644" cy="898420"/>
            <a:chOff x="0" y="0"/>
            <a:chExt cx="1198192" cy="1197893"/>
          </a:xfrm>
        </p:grpSpPr>
        <p:sp>
          <p:nvSpPr>
            <p:cNvPr id="10" name="Freeform 10"/>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1" name="TextBox 11"/>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1</a:t>
              </a:r>
            </a:p>
          </p:txBody>
        </p:sp>
      </p:grpSp>
      <p:grpSp>
        <p:nvGrpSpPr>
          <p:cNvPr id="12" name="Group 12"/>
          <p:cNvGrpSpPr/>
          <p:nvPr/>
        </p:nvGrpSpPr>
        <p:grpSpPr>
          <a:xfrm>
            <a:off x="7823783" y="5647361"/>
            <a:ext cx="898644" cy="898420"/>
            <a:chOff x="0" y="0"/>
            <a:chExt cx="1198192" cy="1197893"/>
          </a:xfrm>
        </p:grpSpPr>
        <p:sp>
          <p:nvSpPr>
            <p:cNvPr id="13" name="Freeform 13"/>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4" name="TextBox 14"/>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2</a:t>
              </a:r>
            </a:p>
          </p:txBody>
        </p:sp>
      </p:grpSp>
      <p:sp>
        <p:nvSpPr>
          <p:cNvPr id="15" name="Freeform 15"/>
          <p:cNvSpPr/>
          <p:nvPr/>
        </p:nvSpPr>
        <p:spPr>
          <a:xfrm rot="6329370">
            <a:off x="4728782" y="4133229"/>
            <a:ext cx="1205375" cy="1793418"/>
          </a:xfrm>
          <a:custGeom>
            <a:avLst/>
            <a:gdLst/>
            <a:ahLst/>
            <a:cxnLst/>
            <a:rect l="l" t="t" r="r" b="b"/>
            <a:pathLst>
              <a:path w="1205375" h="1793418">
                <a:moveTo>
                  <a:pt x="0" y="0"/>
                </a:moveTo>
                <a:lnTo>
                  <a:pt x="1205375" y="0"/>
                </a:lnTo>
                <a:lnTo>
                  <a:pt x="1205375" y="1793418"/>
                </a:lnTo>
                <a:lnTo>
                  <a:pt x="0" y="17934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6" name="Freeform 16"/>
          <p:cNvSpPr/>
          <p:nvPr/>
        </p:nvSpPr>
        <p:spPr>
          <a:xfrm rot="-722370">
            <a:off x="1996776" y="3964151"/>
            <a:ext cx="1199208" cy="1300916"/>
          </a:xfrm>
          <a:custGeom>
            <a:avLst/>
            <a:gdLst/>
            <a:ahLst/>
            <a:cxnLst/>
            <a:rect l="l" t="t" r="r" b="b"/>
            <a:pathLst>
              <a:path w="1199208" h="1300916">
                <a:moveTo>
                  <a:pt x="0" y="0"/>
                </a:moveTo>
                <a:lnTo>
                  <a:pt x="1199208" y="0"/>
                </a:lnTo>
                <a:lnTo>
                  <a:pt x="1199208" y="1300916"/>
                </a:lnTo>
                <a:lnTo>
                  <a:pt x="0" y="13009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7" name="TextBox 17"/>
          <p:cNvSpPr txBox="1"/>
          <p:nvPr/>
        </p:nvSpPr>
        <p:spPr>
          <a:xfrm>
            <a:off x="4289326" y="2622034"/>
            <a:ext cx="9709348" cy="552413"/>
          </a:xfrm>
          <a:prstGeom prst="rect">
            <a:avLst/>
          </a:prstGeom>
        </p:spPr>
        <p:txBody>
          <a:bodyPr lIns="0" tIns="0" rIns="0" bIns="0" rtlCol="0" anchor="t">
            <a:spAutoFit/>
          </a:bodyPr>
          <a:lstStyle/>
          <a:p>
            <a:pPr algn="ctr">
              <a:lnSpc>
                <a:spcPts val="3899"/>
              </a:lnSpc>
            </a:pPr>
            <a:r>
              <a:rPr lang="en-US" sz="2999">
                <a:solidFill>
                  <a:srgbClr val="A2272C"/>
                </a:solidFill>
                <a:latin typeface="Agrandir"/>
                <a:ea typeface="Agrandir"/>
                <a:cs typeface="Agrandir"/>
                <a:sym typeface="Agrandir"/>
              </a:rPr>
              <a:t>If left unmanaged, high blood pressure can lead to</a:t>
            </a:r>
          </a:p>
        </p:txBody>
      </p:sp>
      <p:sp>
        <p:nvSpPr>
          <p:cNvPr id="18" name="TextBox 18"/>
          <p:cNvSpPr txBox="1"/>
          <p:nvPr/>
        </p:nvSpPr>
        <p:spPr>
          <a:xfrm>
            <a:off x="1382808" y="1341419"/>
            <a:ext cx="15522383"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COMPLICATIONS OF  HYPERTENSION</a:t>
            </a:r>
          </a:p>
        </p:txBody>
      </p:sp>
      <p:sp>
        <p:nvSpPr>
          <p:cNvPr id="19" name="TextBox 19"/>
          <p:cNvSpPr txBox="1"/>
          <p:nvPr/>
        </p:nvSpPr>
        <p:spPr>
          <a:xfrm>
            <a:off x="8988343" y="4382540"/>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Including heart attacks, heart failure, and left ventricular hypertrophy</a:t>
            </a:r>
          </a:p>
        </p:txBody>
      </p:sp>
      <p:sp>
        <p:nvSpPr>
          <p:cNvPr id="20" name="TextBox 20"/>
          <p:cNvSpPr txBox="1"/>
          <p:nvPr/>
        </p:nvSpPr>
        <p:spPr>
          <a:xfrm>
            <a:off x="8988343" y="396082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Heart disease</a:t>
            </a:r>
          </a:p>
        </p:txBody>
      </p:sp>
      <p:sp>
        <p:nvSpPr>
          <p:cNvPr id="21" name="TextBox 21"/>
          <p:cNvSpPr txBox="1"/>
          <p:nvPr/>
        </p:nvSpPr>
        <p:spPr>
          <a:xfrm>
            <a:off x="8988343" y="5851059"/>
            <a:ext cx="6962363" cy="993289"/>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Due to weakened or blocked blood vessels in the brain</a:t>
            </a:r>
          </a:p>
        </p:txBody>
      </p:sp>
      <p:sp>
        <p:nvSpPr>
          <p:cNvPr id="22" name="TextBox 22"/>
          <p:cNvSpPr txBox="1"/>
          <p:nvPr/>
        </p:nvSpPr>
        <p:spPr>
          <a:xfrm>
            <a:off x="8988343" y="542934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Stroke</a:t>
            </a:r>
          </a:p>
        </p:txBody>
      </p:sp>
      <p:sp>
        <p:nvSpPr>
          <p:cNvPr id="23" name="TextBox 23"/>
          <p:cNvSpPr txBox="1"/>
          <p:nvPr/>
        </p:nvSpPr>
        <p:spPr>
          <a:xfrm>
            <a:off x="8988343" y="7323213"/>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Resulting in chronic kidney disease or failure</a:t>
            </a:r>
          </a:p>
        </p:txBody>
      </p:sp>
      <p:sp>
        <p:nvSpPr>
          <p:cNvPr id="24" name="TextBox 24"/>
          <p:cNvSpPr txBox="1"/>
          <p:nvPr/>
        </p:nvSpPr>
        <p:spPr>
          <a:xfrm>
            <a:off x="8988343" y="6901498"/>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Kidney damage</a:t>
            </a:r>
          </a:p>
        </p:txBody>
      </p:sp>
      <p:sp>
        <p:nvSpPr>
          <p:cNvPr id="25" name="TextBox 25"/>
          <p:cNvSpPr txBox="1"/>
          <p:nvPr/>
        </p:nvSpPr>
        <p:spPr>
          <a:xfrm>
            <a:off x="8988343" y="8795366"/>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Such as memory loss and dementia over time</a:t>
            </a:r>
          </a:p>
        </p:txBody>
      </p:sp>
      <p:sp>
        <p:nvSpPr>
          <p:cNvPr id="26" name="TextBox 26"/>
          <p:cNvSpPr txBox="1"/>
          <p:nvPr/>
        </p:nvSpPr>
        <p:spPr>
          <a:xfrm>
            <a:off x="8988343" y="8373651"/>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Cognitive issues</a:t>
            </a:r>
          </a:p>
        </p:txBody>
      </p:sp>
      <p:grpSp>
        <p:nvGrpSpPr>
          <p:cNvPr id="27" name="Group 27"/>
          <p:cNvGrpSpPr/>
          <p:nvPr/>
        </p:nvGrpSpPr>
        <p:grpSpPr>
          <a:xfrm>
            <a:off x="7823783" y="7088706"/>
            <a:ext cx="898644" cy="898420"/>
            <a:chOff x="0" y="0"/>
            <a:chExt cx="1198192" cy="1197893"/>
          </a:xfrm>
        </p:grpSpPr>
        <p:sp>
          <p:nvSpPr>
            <p:cNvPr id="28" name="Freeform 28"/>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29" name="TextBox 29"/>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3</a:t>
              </a:r>
            </a:p>
          </p:txBody>
        </p:sp>
      </p:grpSp>
      <p:grpSp>
        <p:nvGrpSpPr>
          <p:cNvPr id="30" name="Group 30"/>
          <p:cNvGrpSpPr/>
          <p:nvPr/>
        </p:nvGrpSpPr>
        <p:grpSpPr>
          <a:xfrm>
            <a:off x="7823783" y="8530051"/>
            <a:ext cx="898644" cy="898420"/>
            <a:chOff x="0" y="0"/>
            <a:chExt cx="1198192" cy="1197893"/>
          </a:xfrm>
        </p:grpSpPr>
        <p:sp>
          <p:nvSpPr>
            <p:cNvPr id="31" name="Freeform 31"/>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32" name="TextBox 32"/>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1425701">
            <a:off x="15786644" y="5934566"/>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4423176">
            <a:off x="5162406" y="1042998"/>
            <a:ext cx="8439216" cy="12612959"/>
          </a:xfrm>
          <a:custGeom>
            <a:avLst/>
            <a:gdLst/>
            <a:ahLst/>
            <a:cxnLst/>
            <a:rect l="l" t="t" r="r" b="b"/>
            <a:pathLst>
              <a:path w="8439216" h="12612959">
                <a:moveTo>
                  <a:pt x="0" y="0"/>
                </a:moveTo>
                <a:lnTo>
                  <a:pt x="8439216" y="0"/>
                </a:lnTo>
                <a:lnTo>
                  <a:pt x="8439216" y="12612959"/>
                </a:lnTo>
                <a:lnTo>
                  <a:pt x="0" y="126129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7459301" y="3388260"/>
            <a:ext cx="3369397" cy="2438219"/>
          </a:xfrm>
          <a:custGeom>
            <a:avLst/>
            <a:gdLst/>
            <a:ahLst/>
            <a:cxnLst/>
            <a:rect l="l" t="t" r="r" b="b"/>
            <a:pathLst>
              <a:path w="3369397" h="2438219">
                <a:moveTo>
                  <a:pt x="0" y="0"/>
                </a:moveTo>
                <a:lnTo>
                  <a:pt x="3369398" y="0"/>
                </a:lnTo>
                <a:lnTo>
                  <a:pt x="3369398" y="2438219"/>
                </a:lnTo>
                <a:lnTo>
                  <a:pt x="0" y="2438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2959047" y="6120566"/>
            <a:ext cx="12369906" cy="2372097"/>
          </a:xfrm>
          <a:prstGeom prst="rect">
            <a:avLst/>
          </a:prstGeom>
        </p:spPr>
        <p:txBody>
          <a:bodyPr lIns="0" tIns="0" rIns="0" bIns="0" rtlCol="0" anchor="t">
            <a:spAutoFit/>
          </a:bodyPr>
          <a:lstStyle/>
          <a:p>
            <a:pPr algn="ctr">
              <a:lnSpc>
                <a:spcPts val="3600"/>
              </a:lnSpc>
            </a:pPr>
            <a:r>
              <a:rPr lang="en-US" sz="3000" dirty="0">
                <a:solidFill>
                  <a:srgbClr val="A2272C"/>
                </a:solidFill>
                <a:latin typeface="Agrandir"/>
                <a:ea typeface="Agrandir"/>
                <a:cs typeface="Agrandir"/>
                <a:sym typeface="Agrandir"/>
              </a:rPr>
              <a:t>Hypertension is diagnosed by measuring blood pressure with a cuff device. Multiple readings over time are needed to confirm a diagnosis. Some people may require 24-hour ambulatory blood pressure monitoring. Regular monitoring is essential, especially for individuals at risk.</a:t>
            </a:r>
          </a:p>
        </p:txBody>
      </p:sp>
      <p:sp>
        <p:nvSpPr>
          <p:cNvPr id="7" name="TextBox 7"/>
          <p:cNvSpPr txBox="1"/>
          <p:nvPr/>
        </p:nvSpPr>
        <p:spPr>
          <a:xfrm>
            <a:off x="3913740" y="1696933"/>
            <a:ext cx="10460521"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DIAGNOSIS AND MONITORING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1050</Words>
  <Application>Microsoft Office PowerPoint</Application>
  <PresentationFormat>Custom</PresentationFormat>
  <Paragraphs>108</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Londrina Solid</vt:lpstr>
      <vt:lpstr>Calibri</vt:lpstr>
      <vt:lpstr>Londrina Solid Heavy</vt:lpstr>
      <vt:lpstr>Agrandir</vt:lpstr>
      <vt:lpstr>Agrandir Bold</vt:lpstr>
      <vt:lpstr>Arial</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Thandar Soe</cp:lastModifiedBy>
  <cp:revision>5</cp:revision>
  <dcterms:created xsi:type="dcterms:W3CDTF">2006-08-16T00:00:00Z</dcterms:created>
  <dcterms:modified xsi:type="dcterms:W3CDTF">2025-05-15T07:58:30Z</dcterms:modified>
  <dc:identifier>DAGnfUpJC1g</dc:identifier>
</cp:coreProperties>
</file>